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notesMasterIdLst>
    <p:notesMasterId r:id="rId36"/>
  </p:notesMasterIdLst>
  <p:sldIdLst>
    <p:sldId id="256" r:id="rId2"/>
    <p:sldId id="258" r:id="rId3"/>
    <p:sldId id="260" r:id="rId4"/>
    <p:sldId id="261" r:id="rId5"/>
    <p:sldId id="262" r:id="rId6"/>
    <p:sldId id="296" r:id="rId7"/>
    <p:sldId id="265" r:id="rId8"/>
    <p:sldId id="297" r:id="rId9"/>
    <p:sldId id="353" r:id="rId10"/>
    <p:sldId id="298" r:id="rId11"/>
    <p:sldId id="354" r:id="rId12"/>
    <p:sldId id="299" r:id="rId13"/>
    <p:sldId id="300" r:id="rId14"/>
    <p:sldId id="352" r:id="rId15"/>
    <p:sldId id="359" r:id="rId16"/>
    <p:sldId id="360" r:id="rId17"/>
    <p:sldId id="302" r:id="rId18"/>
    <p:sldId id="264" r:id="rId19"/>
    <p:sldId id="266" r:id="rId20"/>
    <p:sldId id="267" r:id="rId21"/>
    <p:sldId id="268" r:id="rId22"/>
    <p:sldId id="269" r:id="rId23"/>
    <p:sldId id="270" r:id="rId24"/>
    <p:sldId id="295" r:id="rId25"/>
    <p:sldId id="273" r:id="rId26"/>
    <p:sldId id="304" r:id="rId27"/>
    <p:sldId id="274" r:id="rId28"/>
    <p:sldId id="347" r:id="rId29"/>
    <p:sldId id="348" r:id="rId30"/>
    <p:sldId id="349" r:id="rId31"/>
    <p:sldId id="350" r:id="rId32"/>
    <p:sldId id="355" r:id="rId33"/>
    <p:sldId id="356" r:id="rId34"/>
    <p:sldId id="35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9C3B7-AE9F-4BD3-9CBB-62CD030E5E2D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E6C32-7AE0-483A-9E95-0380465705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74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8927346F-8C52-47EA-9DD7-B15BF599DE0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1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172200"/>
            <a:ext cx="648272" cy="6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652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253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172200"/>
            <a:ext cx="648272" cy="6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81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790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172200"/>
            <a:ext cx="648272" cy="6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581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172200"/>
            <a:ext cx="648272" cy="6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207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172200"/>
            <a:ext cx="648272" cy="6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99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172200"/>
            <a:ext cx="648272" cy="6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3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070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102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EE761B9-9ED3-4AAE-A4ED-1DFA4F9DE7DE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8927346F-8C52-47EA-9DD7-B15BF599DE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724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sr-Cyrl-RS" sz="4800" dirty="0" smtClean="0"/>
              <a:t>РАДИОФАРМАЦИЈА</a:t>
            </a:r>
            <a:r>
              <a:rPr lang="sr-Cyrl-RS" sz="1200" dirty="0" smtClean="0"/>
              <a:t/>
            </a:r>
            <a:br>
              <a:rPr lang="sr-Cyrl-RS" sz="1200" dirty="0" smtClean="0"/>
            </a:br>
            <a:r>
              <a:rPr lang="sr-Cyrl-RS" sz="1200" dirty="0"/>
              <a:t/>
            </a:r>
            <a:br>
              <a:rPr lang="sr-Cyrl-RS" sz="1200" dirty="0"/>
            </a:br>
            <a:r>
              <a:rPr lang="fr-FR" sz="3600" dirty="0" err="1"/>
              <a:t>Контрола</a:t>
            </a:r>
            <a:r>
              <a:rPr lang="fr-FR" sz="3600" dirty="0"/>
              <a:t> </a:t>
            </a:r>
            <a:r>
              <a:rPr lang="fr-FR" sz="3600" dirty="0" err="1"/>
              <a:t>квалитета</a:t>
            </a:r>
            <a:r>
              <a:rPr lang="fr-FR" sz="3600" dirty="0"/>
              <a:t> </a:t>
            </a:r>
            <a:r>
              <a:rPr lang="fr-FR" sz="3600" dirty="0" err="1"/>
              <a:t>радиофармацеутика</a:t>
            </a:r>
            <a:r>
              <a:rPr lang="sr-Cyrl-RS" sz="4000" dirty="0" smtClean="0"/>
              <a:t/>
            </a:r>
            <a:br>
              <a:rPr lang="sr-Cyrl-RS" sz="4000" dirty="0" smtClean="0"/>
            </a:br>
            <a:r>
              <a:rPr lang="fr-FR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НАСТАВНА</a:t>
            </a:r>
            <a:r>
              <a:rPr lang="fr-FR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fr-FR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ЈЕДИНИЦА</a:t>
            </a:r>
            <a:r>
              <a:rPr lang="fr-FR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11</a:t>
            </a:r>
            <a:r>
              <a:rPr lang="fr-FR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GB" sz="4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7224" y="343585"/>
            <a:ext cx="78200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dirty="0" smtClean="0"/>
              <a:t>ИНТЕГРИСАНЕ АКАДЕМСКЕ</a:t>
            </a:r>
          </a:p>
          <a:p>
            <a:pPr algn="ctr"/>
            <a:r>
              <a:rPr lang="sr-Cyrl-RS" sz="2800" dirty="0" smtClean="0"/>
              <a:t>СТУДИЈЕ ФАРМАЦИЈЕ</a:t>
            </a:r>
            <a:endParaRPr lang="sr-Cyrl-RS" sz="2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3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66725" y="299110"/>
            <a:ext cx="8077200" cy="640649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sr-Cyrl-CS" sz="2400" b="1" dirty="0">
                <a:ea typeface="Cambria" panose="02040503050406030204" pitchFamily="18" charset="0"/>
              </a:rPr>
              <a:t>Радиохемијска чистоћа </a:t>
            </a:r>
          </a:p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ü"/>
            </a:pPr>
            <a:r>
              <a:rPr lang="ru-RU" sz="2400" dirty="0" smtClean="0"/>
              <a:t>однос </a:t>
            </a:r>
            <a:r>
              <a:rPr lang="ru-RU" sz="2400" dirty="0"/>
              <a:t>радиоактивности датог радионуклида који је </a:t>
            </a:r>
            <a:r>
              <a:rPr lang="ru-RU" sz="2400" dirty="0" smtClean="0"/>
              <a:t>у </a:t>
            </a:r>
            <a:r>
              <a:rPr lang="ru-RU" sz="2400" dirty="0"/>
              <a:t>одређеном хемијском облику према укупној радиоактивности истог радионуклида присутног у извору, изражен у процентима. </a:t>
            </a:r>
          </a:p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ü"/>
            </a:pPr>
            <a:r>
              <a:rPr lang="ru-RU" sz="2400" dirty="0"/>
              <a:t>Одређивање радиохемијске чистоће састоји се у одвајању различитих хемијских облика који садрже радионуклид и мерењу радиоактивности везане за декларисани хемијски облик </a:t>
            </a:r>
          </a:p>
          <a:p>
            <a:pPr>
              <a:spcBef>
                <a:spcPts val="0"/>
              </a:spcBef>
              <a:buClrTx/>
              <a:buFont typeface="Wingdings" panose="05000000000000000000" pitchFamily="2" charset="2"/>
              <a:buChar char="ü"/>
            </a:pPr>
            <a:r>
              <a:rPr lang="ru-RU" sz="2400" dirty="0"/>
              <a:t>За одређивање радиохемијске чистоће може да се користи било која аналитичка метода сепарације. С обзиром да се испитује радиоактивни материјал метода треба да буде брза и једноставна за извођење, чиме се обезбедује правовремено добијање резултата испитивања, као и смањење озрачености особља. Као најпогоднија показала се хроматографија на равном носачу (папир или танки слој), а за неке препарате електрофореза.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ea typeface="Cambria" panose="02040503050406030204" pitchFamily="18" charset="0"/>
              </a:rPr>
              <a:t>
</a:t>
            </a:r>
            <a:endParaRPr lang="en-US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316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12" y="230634"/>
            <a:ext cx="8028507" cy="5903314"/>
          </a:xfrm>
        </p:spPr>
      </p:pic>
      <p:sp>
        <p:nvSpPr>
          <p:cNvPr id="6" name="Rectangle 5"/>
          <p:cNvSpPr/>
          <p:nvPr/>
        </p:nvSpPr>
        <p:spPr>
          <a:xfrm>
            <a:off x="280452" y="6234837"/>
            <a:ext cx="83142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Jeon </a:t>
            </a:r>
            <a:r>
              <a:rPr lang="en-GB" sz="1200" dirty="0" err="1"/>
              <a:t>SJ</a:t>
            </a:r>
            <a:r>
              <a:rPr lang="en-GB" sz="1200" dirty="0"/>
              <a:t>, Kim KM, Lim I, Song K, Kim JG. Pixelated scintillator-based compact radio thin layer chromatography scanner for radiopharmaceuticals quality control. Journal of Instrumentation. 2017 Nov 21;12(11):</a:t>
            </a:r>
            <a:r>
              <a:rPr lang="en-GB" sz="1200" dirty="0" err="1"/>
              <a:t>T11003</a:t>
            </a:r>
            <a:r>
              <a:rPr lang="en-GB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2080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480085"/>
            <a:ext cx="8077200" cy="6082640"/>
          </a:xfrm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sr-Cyrl-CS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Хемијска </a:t>
            </a:r>
            <a:r>
              <a:rPr lang="sr-Cyrl-CS" sz="2400" b="1" dirty="0">
                <a:latin typeface="Cambria" panose="02040503050406030204" pitchFamily="18" charset="0"/>
                <a:ea typeface="Cambria" panose="02040503050406030204" pitchFamily="18" charset="0"/>
              </a:rPr>
              <a:t>чистоћа </a:t>
            </a:r>
            <a:endParaRPr lang="sr-Cyrl-CS" sz="2400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buClrTx/>
              <a:buFont typeface="Wingdings" panose="05000000000000000000" pitchFamily="2" charset="2"/>
              <a:buChar char="ü"/>
              <a:defRPr/>
            </a:pP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се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односи на присуство свих нерадиоактивних супстанци које могу да утичу на маркирање или да директно произведу нежељени биолошки </a:t>
            </a: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ефекат</a:t>
            </a:r>
            <a:endParaRPr lang="sr-Cyrl-RS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Font typeface="Wingdings" panose="05000000000000000000" pitchFamily="2" charset="2"/>
              <a:buChar char="ü"/>
            </a:pPr>
            <a:r>
              <a:rPr lang="sr-Latn-RS" sz="240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sr-Latn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Mo/</a:t>
            </a:r>
            <a:r>
              <a:rPr lang="sr-Latn-RS" sz="240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sr-Latn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Tc </a:t>
            </a:r>
            <a:r>
              <a:rPr lang="sr-Cyrl-RS" sz="2400" dirty="0" smtClean="0">
                <a:ea typeface="Cambria" panose="02040503050406030204" pitchFamily="18" charset="0"/>
              </a:rPr>
              <a:t>генератор</a:t>
            </a:r>
            <a:r>
              <a:rPr lang="sr-Latn-RS" sz="2400" dirty="0" smtClean="0">
                <a:ea typeface="Cambria" panose="02040503050406030204" pitchFamily="18" charset="0"/>
              </a:rPr>
              <a:t>: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испитивања садржаја алуминијума у облику</a:t>
            </a:r>
            <a:r>
              <a:rPr lang="en-GB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Al</a:t>
            </a:r>
            <a:r>
              <a:rPr lang="ru-RU" sz="240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3+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јона као и на повремена испитивања садржаја бакра и силицијума.
&lt;5 </a:t>
            </a:r>
            <a:r>
              <a:rPr lang="en-GB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ug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/ml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Al</a:t>
            </a:r>
            <a:r>
              <a:rPr lang="ru-RU" sz="240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3+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у </a:t>
            </a:r>
            <a:r>
              <a:rPr lang="en-GB" sz="240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Т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-елуат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у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
концентрација </a:t>
            </a:r>
            <a:r>
              <a:rPr lang="sr-Latn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Cu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у елуатима мања од вредности као</a:t>
            </a:r>
            <a:r>
              <a:rPr lang="en-GB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горњу границу (&lt;0,5 </a:t>
            </a:r>
            <a:r>
              <a:rPr lang="en-GB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ug</a:t>
            </a:r>
            <a:r>
              <a:rPr lang="en-GB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/ml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).
Евентуално присуство </a:t>
            </a:r>
            <a:r>
              <a:rPr lang="sr-Latn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Si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у </a:t>
            </a:r>
            <a:r>
              <a:rPr lang="en-GB" sz="240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Т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c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-елуату може да потиче од силиконског</a:t>
            </a:r>
            <a:r>
              <a:rPr lang="en-GB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уља које се користи при припремању запушача за вакуумиране бочице, док</a:t>
            </a:r>
            <a:r>
              <a:rPr lang="en-GB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колона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по декларацији произвођача, не садржи једињења силицијума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ea typeface="Cambria" panose="02040503050406030204" pitchFamily="18" charset="0"/>
              </a:rPr>
              <a:t>
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ru-RU" sz="2400" dirty="0">
                <a:ea typeface="Cambria" panose="02040503050406030204" pitchFamily="18" charset="0"/>
              </a:rPr>
              <a:t>
</a:t>
            </a:r>
            <a:endParaRPr lang="en-US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899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346735"/>
            <a:ext cx="8077200" cy="6082640"/>
          </a:xfrm>
        </p:spPr>
        <p:txBody>
          <a:bodyPr>
            <a:noAutofit/>
          </a:bodyPr>
          <a:lstStyle/>
          <a:p>
            <a:pPr marL="0" indent="0">
              <a:buClrTx/>
              <a:buNone/>
            </a:pPr>
            <a:r>
              <a:rPr lang="sr-Cyrl-RS" sz="2400" b="1" dirty="0" smtClean="0">
                <a:ea typeface="Cambria" panose="02040503050406030204" pitchFamily="18" charset="0"/>
              </a:rPr>
              <a:t>Стерилност, Пирогеност</a:t>
            </a:r>
            <a:endParaRPr lang="sr-Cyrl-RS" sz="2400" b="1" dirty="0">
              <a:ea typeface="Cambria" panose="02040503050406030204" pitchFamily="18" charset="0"/>
            </a:endParaRP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ru-RU" dirty="0" smtClean="0"/>
              <a:t>Тест </a:t>
            </a:r>
            <a:r>
              <a:rPr lang="ru-RU" dirty="0"/>
              <a:t>на </a:t>
            </a:r>
            <a:r>
              <a:rPr lang="ru-RU" dirty="0" smtClean="0"/>
              <a:t>бактеријске</a:t>
            </a:r>
            <a:r>
              <a:rPr lang="sr-Latn-RS" dirty="0" smtClean="0"/>
              <a:t> </a:t>
            </a:r>
            <a:r>
              <a:rPr lang="ru-RU" dirty="0" smtClean="0"/>
              <a:t>ендотоксине</a:t>
            </a:r>
            <a:r>
              <a:rPr lang="ru-RU" dirty="0"/>
              <a:t>, </a:t>
            </a:r>
            <a:r>
              <a:rPr lang="ru-RU" dirty="0" smtClean="0"/>
              <a:t>и на </a:t>
            </a:r>
            <a:r>
              <a:rPr lang="ru-RU" dirty="0"/>
              <a:t>пирогене, изводи се у складу са општим прописом </a:t>
            </a:r>
            <a:r>
              <a:rPr lang="ru-RU" dirty="0" smtClean="0"/>
              <a:t>за</a:t>
            </a:r>
            <a:r>
              <a:rPr lang="sr-Latn-RS" dirty="0" smtClean="0"/>
              <a:t> </a:t>
            </a:r>
            <a:r>
              <a:rPr lang="ru-RU" dirty="0" smtClean="0"/>
              <a:t>извођење </a:t>
            </a:r>
            <a:r>
              <a:rPr lang="ru-RU" dirty="0"/>
              <a:t>ових тестова, с тим да за радиофармацеутике постоје неки изузеци. </a:t>
            </a:r>
            <a:r>
              <a:rPr lang="ru-RU" dirty="0" smtClean="0"/>
              <a:t>Радиоактивност </a:t>
            </a:r>
            <a:r>
              <a:rPr lang="ru-RU" dirty="0"/>
              <a:t>може </a:t>
            </a:r>
            <a:r>
              <a:rPr lang="ru-RU" dirty="0" smtClean="0"/>
              <a:t>да</a:t>
            </a:r>
            <a:r>
              <a:rPr lang="sr-Latn-RS" dirty="0" smtClean="0"/>
              <a:t> </a:t>
            </a:r>
            <a:r>
              <a:rPr lang="ru-RU" dirty="0" smtClean="0"/>
              <a:t>изазове </a:t>
            </a:r>
            <a:r>
              <a:rPr lang="ru-RU" dirty="0"/>
              <a:t>хипертермију, што доводи до погрешне интерпретације резултата теста. 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ru-RU" dirty="0" smtClean="0"/>
              <a:t>Тест </a:t>
            </a:r>
            <a:r>
              <a:rPr lang="ru-RU" dirty="0"/>
              <a:t>бактериолошке исправности је од посебног значаја </a:t>
            </a:r>
            <a:r>
              <a:rPr lang="ru-RU" dirty="0" smtClean="0"/>
              <a:t>и задовољавајући </a:t>
            </a:r>
            <a:r>
              <a:rPr lang="ru-RU" dirty="0"/>
              <a:t>резултат само указује </a:t>
            </a:r>
            <a:r>
              <a:rPr lang="ru-RU" dirty="0" smtClean="0"/>
              <a:t>да није </a:t>
            </a:r>
            <a:r>
              <a:rPr lang="ru-RU" dirty="0"/>
              <a:t>нађен никакав контаминирајући микроорганизам у испитиваном </a:t>
            </a:r>
            <a:r>
              <a:rPr lang="ru-RU" dirty="0" smtClean="0"/>
              <a:t>узорку</a:t>
            </a:r>
            <a:r>
              <a:rPr lang="ru-RU" dirty="0"/>
              <a:t>
</a:t>
            </a:r>
            <a:r>
              <a:rPr lang="ru-RU" dirty="0" smtClean="0"/>
              <a:t>За </a:t>
            </a:r>
            <a:r>
              <a:rPr lang="ru-RU" dirty="0"/>
              <a:t>испитивање стерилности прописује </a:t>
            </a:r>
            <a:r>
              <a:rPr lang="ru-RU" dirty="0" smtClean="0"/>
              <a:t>се следеће методе: радиометријск</a:t>
            </a:r>
            <a:r>
              <a:rPr lang="en-GB" dirty="0" smtClean="0"/>
              <a:t>a</a:t>
            </a:r>
            <a:r>
              <a:rPr lang="ru-RU" dirty="0" smtClean="0"/>
              <a:t> метода (</a:t>
            </a:r>
            <a:r>
              <a:rPr lang="ru-RU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14</a:t>
            </a:r>
            <a:r>
              <a:rPr lang="en-GB" dirty="0" smtClean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О</a:t>
            </a:r>
            <a:r>
              <a:rPr lang="ru-RU" baseline="-25000" dirty="0" smtClean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ru-RU" dirty="0" smtClean="0"/>
              <a:t>), метода директне </a:t>
            </a:r>
            <a:r>
              <a:rPr lang="ru-RU" dirty="0"/>
              <a:t>инокулације одговарајућих хранљивих </a:t>
            </a:r>
            <a:r>
              <a:rPr lang="ru-RU" dirty="0" smtClean="0"/>
              <a:t>подлога и метод</a:t>
            </a:r>
            <a:r>
              <a:rPr lang="en-GB" dirty="0" smtClean="0"/>
              <a:t>a</a:t>
            </a:r>
            <a:r>
              <a:rPr lang="ru-RU" dirty="0" smtClean="0"/>
              <a:t> </a:t>
            </a:r>
            <a:r>
              <a:rPr lang="ru-RU" dirty="0"/>
              <a:t>мембранске </a:t>
            </a:r>
            <a:r>
              <a:rPr lang="ru-RU" dirty="0" smtClean="0"/>
              <a:t>филтрације</a:t>
            </a:r>
            <a:r>
              <a:rPr lang="en-GB" dirty="0" smtClean="0"/>
              <a:t>.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ru-RU" dirty="0" smtClean="0"/>
              <a:t>Тест представља контролу</a:t>
            </a:r>
            <a:r>
              <a:rPr lang="sr-Latn-RS" dirty="0" smtClean="0"/>
              <a:t> </a:t>
            </a:r>
            <a:r>
              <a:rPr lang="ru-RU" dirty="0" smtClean="0"/>
              <a:t>квалитета </a:t>
            </a:r>
            <a:r>
              <a:rPr lang="ru-RU" dirty="0"/>
              <a:t>производње, а произвођачима се препоручује да у свим неактивним </a:t>
            </a:r>
            <a:r>
              <a:rPr lang="ru-RU" dirty="0" smtClean="0"/>
              <a:t>састојцима</a:t>
            </a:r>
            <a:r>
              <a:rPr lang="sr-Latn-RS" dirty="0" smtClean="0"/>
              <a:t> </a:t>
            </a:r>
            <a:r>
              <a:rPr lang="ru-RU" dirty="0" smtClean="0"/>
              <a:t>радиофармацеутика </a:t>
            </a:r>
            <a:r>
              <a:rPr lang="ru-RU" dirty="0"/>
              <a:t>претходно провере присуство </a:t>
            </a:r>
            <a:r>
              <a:rPr lang="ru-RU" dirty="0" smtClean="0"/>
              <a:t>пирогена.</a:t>
            </a:r>
            <a:endParaRPr lang="en-GB" dirty="0"/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ru-RU" dirty="0" smtClean="0"/>
              <a:t>У </a:t>
            </a:r>
            <a:r>
              <a:rPr lang="ru-RU" dirty="0"/>
              <a:t>циљу обезбеђења сигурности теста стерилности </a:t>
            </a:r>
            <a:r>
              <a:rPr lang="ru-RU" dirty="0" smtClean="0"/>
              <a:t>ради </a:t>
            </a:r>
            <a:r>
              <a:rPr lang="ru-RU" dirty="0"/>
              <a:t>се и тест </a:t>
            </a:r>
            <a:r>
              <a:rPr lang="ru-RU" dirty="0" smtClean="0"/>
              <a:t>на</a:t>
            </a:r>
            <a:r>
              <a:rPr lang="en-GB" dirty="0" smtClean="0"/>
              <a:t> </a:t>
            </a:r>
            <a:r>
              <a:rPr lang="ru-RU" dirty="0" smtClean="0"/>
              <a:t>стерилност </a:t>
            </a:r>
            <a:r>
              <a:rPr lang="ru-RU" dirty="0"/>
              <a:t>вакуумираних и заштитних бочица као и физиолошког раствора - </a:t>
            </a:r>
            <a:r>
              <a:rPr lang="ru-RU" dirty="0" smtClean="0"/>
              <a:t>елуенса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
</a:t>
            </a:r>
            <a:r>
              <a:rPr lang="ru-RU" sz="2400" dirty="0">
                <a:ea typeface="Cambria" panose="02040503050406030204" pitchFamily="18" charset="0"/>
              </a:rPr>
              <a:t>
</a:t>
            </a:r>
            <a:endParaRPr lang="en-US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80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346735"/>
            <a:ext cx="8077200" cy="6082640"/>
          </a:xfrm>
        </p:spPr>
        <p:txBody>
          <a:bodyPr>
            <a:noAutofit/>
          </a:bodyPr>
          <a:lstStyle/>
          <a:p>
            <a:pPr marL="0" indent="0">
              <a:buClrTx/>
              <a:buNone/>
            </a:pPr>
            <a:r>
              <a:rPr lang="sr-Cyrl-RS" sz="2400" b="1" dirty="0" smtClean="0">
                <a:ea typeface="Cambria" panose="02040503050406030204" pitchFamily="18" charset="0"/>
              </a:rPr>
              <a:t>Стерилност, Пирогеност</a:t>
            </a:r>
            <a:endParaRPr lang="sr-Cyrl-RS" sz="2400" b="1" dirty="0">
              <a:ea typeface="Cambria" panose="02040503050406030204" pitchFamily="18" charset="0"/>
            </a:endParaRP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ru-RU" dirty="0" smtClean="0"/>
              <a:t>Тест </a:t>
            </a:r>
            <a:r>
              <a:rPr lang="ru-RU" dirty="0"/>
              <a:t>на </a:t>
            </a:r>
            <a:r>
              <a:rPr lang="ru-RU" dirty="0" smtClean="0"/>
              <a:t>бактеријске</a:t>
            </a:r>
            <a:r>
              <a:rPr lang="sr-Latn-RS" dirty="0" smtClean="0"/>
              <a:t> </a:t>
            </a:r>
            <a:r>
              <a:rPr lang="ru-RU" dirty="0" smtClean="0"/>
              <a:t>ендотоксине</a:t>
            </a:r>
            <a:r>
              <a:rPr lang="ru-RU" dirty="0"/>
              <a:t>, </a:t>
            </a:r>
            <a:r>
              <a:rPr lang="ru-RU" dirty="0" smtClean="0"/>
              <a:t>и на </a:t>
            </a:r>
            <a:r>
              <a:rPr lang="ru-RU" dirty="0"/>
              <a:t>пирогене, изводи се у складу са општим прописом </a:t>
            </a:r>
            <a:r>
              <a:rPr lang="ru-RU" dirty="0" smtClean="0"/>
              <a:t>за</a:t>
            </a:r>
            <a:r>
              <a:rPr lang="sr-Latn-RS" dirty="0" smtClean="0"/>
              <a:t> </a:t>
            </a:r>
            <a:r>
              <a:rPr lang="ru-RU" dirty="0" smtClean="0"/>
              <a:t>извођење </a:t>
            </a:r>
            <a:r>
              <a:rPr lang="ru-RU" dirty="0"/>
              <a:t>ових тестова, с тим да за радиофармацеутике постоје неки изузеци. </a:t>
            </a:r>
            <a:r>
              <a:rPr lang="ru-RU" dirty="0" smtClean="0"/>
              <a:t>Радиоактивност </a:t>
            </a:r>
            <a:r>
              <a:rPr lang="ru-RU" dirty="0"/>
              <a:t>може </a:t>
            </a:r>
            <a:r>
              <a:rPr lang="ru-RU" dirty="0" smtClean="0"/>
              <a:t>да</a:t>
            </a:r>
            <a:r>
              <a:rPr lang="sr-Latn-RS" dirty="0" smtClean="0"/>
              <a:t> </a:t>
            </a:r>
            <a:r>
              <a:rPr lang="ru-RU" dirty="0" smtClean="0"/>
              <a:t>изазове </a:t>
            </a:r>
            <a:r>
              <a:rPr lang="ru-RU" dirty="0"/>
              <a:t>хипертермију, што доводи до погрешне интерпретације резултата теста. 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ru-RU" dirty="0" smtClean="0"/>
              <a:t>Тест </a:t>
            </a:r>
            <a:r>
              <a:rPr lang="ru-RU" dirty="0"/>
              <a:t>бактериолошке исправности је од посебног значаја </a:t>
            </a:r>
            <a:r>
              <a:rPr lang="ru-RU" dirty="0" smtClean="0"/>
              <a:t>и задовољавајући </a:t>
            </a:r>
            <a:r>
              <a:rPr lang="ru-RU" dirty="0"/>
              <a:t>резултат само указује </a:t>
            </a:r>
            <a:r>
              <a:rPr lang="ru-RU" dirty="0" smtClean="0"/>
              <a:t>да није </a:t>
            </a:r>
            <a:r>
              <a:rPr lang="ru-RU" dirty="0"/>
              <a:t>нађен никакав контаминирајући микроорганизам у испитиваном </a:t>
            </a:r>
            <a:r>
              <a:rPr lang="ru-RU" dirty="0" smtClean="0"/>
              <a:t>узорку</a:t>
            </a:r>
            <a:r>
              <a:rPr lang="ru-RU" dirty="0"/>
              <a:t>
</a:t>
            </a:r>
            <a:r>
              <a:rPr lang="ru-RU" dirty="0" smtClean="0"/>
              <a:t>За </a:t>
            </a:r>
            <a:r>
              <a:rPr lang="ru-RU" dirty="0"/>
              <a:t>испитивање стерилности прописује </a:t>
            </a:r>
            <a:r>
              <a:rPr lang="ru-RU" dirty="0" smtClean="0"/>
              <a:t>се следеће методе: радиометријск</a:t>
            </a:r>
            <a:r>
              <a:rPr lang="en-GB" dirty="0" smtClean="0"/>
              <a:t>a</a:t>
            </a:r>
            <a:r>
              <a:rPr lang="ru-RU" dirty="0" smtClean="0"/>
              <a:t> метода (</a:t>
            </a:r>
            <a:r>
              <a:rPr lang="ru-RU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14</a:t>
            </a:r>
            <a:r>
              <a:rPr lang="en-GB" dirty="0" smtClean="0">
                <a:latin typeface="Cambria" panose="02040503050406030204" pitchFamily="18" charset="0"/>
                <a:ea typeface="Cambria" panose="02040503050406030204" pitchFamily="18" charset="0"/>
              </a:rPr>
              <a:t>C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О</a:t>
            </a:r>
            <a:r>
              <a:rPr lang="ru-RU" baseline="-25000" dirty="0" smtClean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ru-RU" dirty="0" smtClean="0"/>
              <a:t>), метода директне </a:t>
            </a:r>
            <a:r>
              <a:rPr lang="ru-RU" dirty="0"/>
              <a:t>инокулације одговарајућих хранљивих </a:t>
            </a:r>
            <a:r>
              <a:rPr lang="ru-RU" dirty="0" smtClean="0"/>
              <a:t>подлога и метод</a:t>
            </a:r>
            <a:r>
              <a:rPr lang="en-GB" dirty="0" smtClean="0"/>
              <a:t>a</a:t>
            </a:r>
            <a:r>
              <a:rPr lang="ru-RU" dirty="0" smtClean="0"/>
              <a:t> </a:t>
            </a:r>
            <a:r>
              <a:rPr lang="ru-RU" dirty="0"/>
              <a:t>мембранске </a:t>
            </a:r>
            <a:r>
              <a:rPr lang="ru-RU" dirty="0" smtClean="0"/>
              <a:t>филтрације</a:t>
            </a:r>
            <a:r>
              <a:rPr lang="en-GB" dirty="0" smtClean="0"/>
              <a:t>.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ru-RU" dirty="0" smtClean="0"/>
              <a:t>Тест представља контролу</a:t>
            </a:r>
            <a:r>
              <a:rPr lang="sr-Latn-RS" dirty="0" smtClean="0"/>
              <a:t> </a:t>
            </a:r>
            <a:r>
              <a:rPr lang="ru-RU" dirty="0" smtClean="0"/>
              <a:t>квалитета </a:t>
            </a:r>
            <a:r>
              <a:rPr lang="ru-RU" dirty="0"/>
              <a:t>производње, а произвођачима се препоручује да у свим неактивним </a:t>
            </a:r>
            <a:r>
              <a:rPr lang="ru-RU" dirty="0" smtClean="0"/>
              <a:t>састојцима</a:t>
            </a:r>
            <a:r>
              <a:rPr lang="sr-Latn-RS" dirty="0" smtClean="0"/>
              <a:t> </a:t>
            </a:r>
            <a:r>
              <a:rPr lang="ru-RU" dirty="0" smtClean="0"/>
              <a:t>радиофармацеутика </a:t>
            </a:r>
            <a:r>
              <a:rPr lang="ru-RU" dirty="0"/>
              <a:t>претходно провере присуство </a:t>
            </a:r>
            <a:r>
              <a:rPr lang="ru-RU" dirty="0" smtClean="0"/>
              <a:t>пирогена.</a:t>
            </a:r>
            <a:endParaRPr lang="en-GB" dirty="0"/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ru-RU" dirty="0" smtClean="0"/>
              <a:t>У </a:t>
            </a:r>
            <a:r>
              <a:rPr lang="ru-RU" dirty="0"/>
              <a:t>циљу обезбеђења сигурности теста стерилности </a:t>
            </a:r>
            <a:r>
              <a:rPr lang="ru-RU" dirty="0" smtClean="0"/>
              <a:t>ради </a:t>
            </a:r>
            <a:r>
              <a:rPr lang="ru-RU" dirty="0"/>
              <a:t>се и тест </a:t>
            </a:r>
            <a:r>
              <a:rPr lang="ru-RU" dirty="0" smtClean="0"/>
              <a:t>на</a:t>
            </a:r>
            <a:r>
              <a:rPr lang="en-GB" dirty="0" smtClean="0"/>
              <a:t> </a:t>
            </a:r>
            <a:r>
              <a:rPr lang="ru-RU" dirty="0" smtClean="0"/>
              <a:t>стерилност </a:t>
            </a:r>
            <a:r>
              <a:rPr lang="ru-RU" dirty="0"/>
              <a:t>вакуумираних и заштитних бочица као и физиолошког раствора - </a:t>
            </a:r>
            <a:r>
              <a:rPr lang="ru-RU" dirty="0" smtClean="0"/>
              <a:t>елуенса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
</a:t>
            </a:r>
            <a:r>
              <a:rPr lang="ru-RU" sz="2400" dirty="0">
                <a:ea typeface="Cambria" panose="02040503050406030204" pitchFamily="18" charset="0"/>
              </a:rPr>
              <a:t>
</a:t>
            </a:r>
            <a:endParaRPr lang="en-US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973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346735"/>
            <a:ext cx="8077200" cy="6082640"/>
          </a:xfrm>
        </p:spPr>
        <p:txBody>
          <a:bodyPr>
            <a:noAutofit/>
          </a:bodyPr>
          <a:lstStyle/>
          <a:p>
            <a:pPr marL="0" indent="0">
              <a:buClrTx/>
              <a:buNone/>
            </a:pPr>
            <a:r>
              <a:rPr lang="sr-Cyrl-RS" sz="2400" b="1" dirty="0" smtClean="0">
                <a:ea typeface="Cambria" panose="02040503050406030204" pitchFamily="18" charset="0"/>
              </a:rPr>
              <a:t>Јонска јачина и </a:t>
            </a:r>
            <a:r>
              <a:rPr lang="sr-Latn-RS" sz="2400" b="1" dirty="0" smtClean="0">
                <a:ea typeface="Cambria" panose="02040503050406030204" pitchFamily="18" charset="0"/>
              </a:rPr>
              <a:t>pH</a:t>
            </a:r>
            <a:endParaRPr lang="sr-Cyrl-RS" sz="2400" b="1" dirty="0">
              <a:ea typeface="Cambria" panose="02040503050406030204" pitchFamily="18" charset="0"/>
            </a:endParaRP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sr-Cyrl-RS" dirty="0" smtClean="0"/>
              <a:t>Сви радиофармацеутици треба да имају одређену конетрацију водоничних јона (</a:t>
            </a:r>
            <a:r>
              <a:rPr lang="sr-Latn-RS" dirty="0" smtClean="0"/>
              <a:t>pH)</a:t>
            </a:r>
            <a:r>
              <a:rPr lang="sr-Cyrl-RS" dirty="0" smtClean="0"/>
              <a:t> ради стабилности и одређеног хемијског састава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sr-Cyrl-RS" dirty="0" smtClean="0"/>
              <a:t>Идеални </a:t>
            </a:r>
            <a:r>
              <a:rPr lang="sr-Latn-RS" dirty="0" smtClean="0"/>
              <a:t>pH</a:t>
            </a:r>
            <a:r>
              <a:rPr lang="sr-Cyrl-RS" dirty="0" smtClean="0"/>
              <a:t> би био 7,4 (</a:t>
            </a:r>
            <a:r>
              <a:rPr lang="sr-Latn-RS" dirty="0" smtClean="0"/>
              <a:t>pH</a:t>
            </a:r>
            <a:r>
              <a:rPr lang="sr-Cyrl-RS" dirty="0" smtClean="0"/>
              <a:t> крви), мада различити радиофармацеутски раствори имају у распону од 2-9, због природе једињења и начина добијања.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sr-Cyrl-RS" dirty="0" smtClean="0"/>
              <a:t>Изотоничност се не ремети  због великог пуферског капацитета крви и мале запремине радиофармацеутских раствора.</a:t>
            </a:r>
          </a:p>
          <a:p>
            <a:pPr marL="0" indent="0">
              <a:buClrTx/>
              <a:buNone/>
            </a:pPr>
            <a:endParaRPr lang="sr-Cyrl-RS" dirty="0" smtClean="0"/>
          </a:p>
          <a:p>
            <a:pPr marL="0" indent="0">
              <a:buClrTx/>
              <a:buNone/>
            </a:pPr>
            <a:r>
              <a:rPr lang="sr-Cyrl-RS" sz="2400" b="1" dirty="0" smtClean="0"/>
              <a:t>Изотоничност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sr-Cyrl-RS" dirty="0" smtClean="0"/>
              <a:t>Радиофармацеутски раствор може бити хпо-, изо- хиперосмотски.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sr-Cyrl-RS" dirty="0" smtClean="0"/>
              <a:t>Идеалана радиофармацеитук је изоосмотски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r>
              <a:rPr lang="sr-Cyrl-RS" dirty="0" smtClean="0"/>
              <a:t>Осмоларна конетрација се добија као количник молекулске тежине у грамима и броја јона хемијске врсте која се награди.</a:t>
            </a:r>
          </a:p>
          <a:p>
            <a:pPr>
              <a:buClrTx/>
              <a:buFont typeface="Wingdings" panose="05000000000000000000" pitchFamily="2" charset="2"/>
              <a:buChar char="ü"/>
            </a:pPr>
            <a:endParaRPr lang="sr-Cyrl-RS" dirty="0"/>
          </a:p>
          <a:p>
            <a:pPr marL="0" indent="0">
              <a:buNone/>
            </a:pPr>
            <a:r>
              <a:rPr lang="ru-RU" dirty="0"/>
              <a:t>
</a:t>
            </a:r>
            <a:r>
              <a:rPr lang="ru-RU" sz="2400" dirty="0">
                <a:ea typeface="Cambria" panose="02040503050406030204" pitchFamily="18" charset="0"/>
              </a:rPr>
              <a:t>
</a:t>
            </a:r>
            <a:endParaRPr lang="en-US" sz="24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490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24933"/>
            <a:ext cx="7772400" cy="56472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ТОКСИЧНОСТ</a:t>
            </a:r>
            <a:endParaRPr lang="en-GB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Tx/>
              <a:buFont typeface="Wingdings" panose="05000000000000000000" pitchFamily="2" charset="2"/>
              <a:buChar char="ü"/>
            </a:pPr>
            <a:r>
              <a:rPr lang="en-GB" dirty="0" err="1" smtClean="0"/>
              <a:t>Испитује</a:t>
            </a:r>
            <a:r>
              <a:rPr lang="en-GB" dirty="0" smtClean="0"/>
              <a:t> </a:t>
            </a:r>
            <a:r>
              <a:rPr lang="en-GB" dirty="0" err="1" smtClean="0"/>
              <a:t>се</a:t>
            </a:r>
            <a:r>
              <a:rPr lang="en-GB" dirty="0" smtClean="0"/>
              <a:t> </a:t>
            </a:r>
            <a:r>
              <a:rPr lang="en-GB" dirty="0" err="1" smtClean="0"/>
              <a:t>обично</a:t>
            </a:r>
            <a:r>
              <a:rPr lang="en-GB" dirty="0" smtClean="0"/>
              <a:t> </a:t>
            </a:r>
            <a:r>
              <a:rPr lang="en-GB" dirty="0" err="1" smtClean="0"/>
              <a:t>код</a:t>
            </a:r>
            <a:r>
              <a:rPr lang="en-GB" dirty="0" smtClean="0"/>
              <a:t> </a:t>
            </a:r>
            <a:r>
              <a:rPr lang="en-GB" dirty="0" err="1" smtClean="0"/>
              <a:t>нових</a:t>
            </a:r>
            <a:r>
              <a:rPr lang="en-GB" dirty="0" smtClean="0"/>
              <a:t> </a:t>
            </a:r>
            <a:r>
              <a:rPr lang="en-GB" dirty="0" err="1" smtClean="0"/>
              <a:t>радиофармацеутика</a:t>
            </a:r>
            <a:r>
              <a:rPr lang="en-GB" dirty="0" smtClean="0"/>
              <a:t> </a:t>
            </a:r>
            <a:r>
              <a:rPr lang="en-GB" dirty="0" err="1" smtClean="0"/>
              <a:t>на</a:t>
            </a:r>
            <a:r>
              <a:rPr lang="en-GB" dirty="0" smtClean="0"/>
              <a:t> </a:t>
            </a:r>
            <a:r>
              <a:rPr lang="en-GB" dirty="0" err="1" smtClean="0"/>
              <a:t>више</a:t>
            </a:r>
            <a:r>
              <a:rPr lang="en-GB" dirty="0" smtClean="0"/>
              <a:t> </a:t>
            </a:r>
            <a:r>
              <a:rPr lang="en-GB" dirty="0" err="1" smtClean="0"/>
              <a:t>живот</a:t>
            </a:r>
            <a:r>
              <a:rPr lang="sr-Cyrl-RS" dirty="0" smtClean="0"/>
              <a:t>њ</a:t>
            </a:r>
            <a:r>
              <a:rPr lang="en-GB" dirty="0" err="1" smtClean="0"/>
              <a:t>ских</a:t>
            </a:r>
            <a:r>
              <a:rPr lang="en-GB" dirty="0" smtClean="0"/>
              <a:t> </a:t>
            </a:r>
            <a:r>
              <a:rPr lang="en-GB" dirty="0" err="1" smtClean="0"/>
              <a:t>врста</a:t>
            </a:r>
            <a:r>
              <a:rPr lang="sr-Cyrl-RS" dirty="0" smtClean="0"/>
              <a:t>, </a:t>
            </a:r>
            <a:r>
              <a:rPr lang="en-GB" dirty="0" err="1" smtClean="0"/>
              <a:t>као</a:t>
            </a:r>
            <a:r>
              <a:rPr lang="en-GB" dirty="0" smtClean="0"/>
              <a:t> </a:t>
            </a:r>
            <a:r>
              <a:rPr lang="en-GB" dirty="0" err="1" smtClean="0"/>
              <a:t>што</a:t>
            </a:r>
            <a:r>
              <a:rPr lang="en-GB" dirty="0" smtClean="0"/>
              <a:t> </a:t>
            </a:r>
            <a:r>
              <a:rPr lang="en-GB" dirty="0" err="1" smtClean="0"/>
              <a:t>су</a:t>
            </a:r>
            <a:r>
              <a:rPr lang="en-GB" dirty="0" smtClean="0"/>
              <a:t> </a:t>
            </a:r>
            <a:r>
              <a:rPr lang="en-GB" dirty="0" err="1" smtClean="0"/>
              <a:t>мишеви</a:t>
            </a:r>
            <a:r>
              <a:rPr lang="en-GB" dirty="0" smtClean="0"/>
              <a:t>, </a:t>
            </a:r>
            <a:r>
              <a:rPr lang="en-GB" dirty="0" err="1" smtClean="0"/>
              <a:t>пацови</a:t>
            </a:r>
            <a:r>
              <a:rPr lang="en-GB" dirty="0" smtClean="0"/>
              <a:t>, </a:t>
            </a:r>
            <a:r>
              <a:rPr lang="en-GB" dirty="0" err="1" smtClean="0"/>
              <a:t>зечеви</a:t>
            </a:r>
            <a:r>
              <a:rPr lang="en-GB" dirty="0" smtClean="0"/>
              <a:t> и </a:t>
            </a:r>
            <a:r>
              <a:rPr lang="en-GB" dirty="0" err="1" smtClean="0"/>
              <a:t>једна</a:t>
            </a:r>
            <a:r>
              <a:rPr lang="en-GB" dirty="0" smtClean="0"/>
              <a:t> </a:t>
            </a:r>
            <a:r>
              <a:rPr lang="en-GB" dirty="0" err="1" smtClean="0"/>
              <a:t>која</a:t>
            </a:r>
            <a:r>
              <a:rPr lang="en-GB" dirty="0" smtClean="0"/>
              <a:t> </a:t>
            </a:r>
            <a:r>
              <a:rPr lang="en-GB" dirty="0" err="1" smtClean="0"/>
              <a:t>није</a:t>
            </a:r>
            <a:r>
              <a:rPr lang="en-GB" dirty="0" smtClean="0"/>
              <a:t> </a:t>
            </a:r>
            <a:r>
              <a:rPr lang="en-GB" dirty="0" err="1" smtClean="0"/>
              <a:t>глодар</a:t>
            </a:r>
            <a:r>
              <a:rPr lang="en-GB" dirty="0" smtClean="0"/>
              <a:t>, </a:t>
            </a:r>
            <a:r>
              <a:rPr lang="en-GB" dirty="0" err="1" smtClean="0"/>
              <a:t>обично</a:t>
            </a:r>
            <a:r>
              <a:rPr lang="en-GB" dirty="0" smtClean="0"/>
              <a:t> </a:t>
            </a:r>
            <a:r>
              <a:rPr lang="en-GB" dirty="0" err="1" smtClean="0"/>
              <a:t>пас</a:t>
            </a:r>
            <a:r>
              <a:rPr lang="sr-Cyrl-RS" dirty="0" smtClean="0"/>
              <a:t>.</a:t>
            </a:r>
          </a:p>
          <a:p>
            <a:pPr lvl="0">
              <a:buClrTx/>
              <a:buFont typeface="Wingdings" panose="05000000000000000000" pitchFamily="2" charset="2"/>
              <a:buChar char="ü"/>
            </a:pPr>
            <a:r>
              <a:rPr lang="sr-Cyrl-RS" dirty="0" smtClean="0"/>
              <a:t>Испитује се </a:t>
            </a:r>
            <a:r>
              <a:rPr lang="en-GB" dirty="0" err="1" smtClean="0"/>
              <a:t>на</a:t>
            </a:r>
            <a:r>
              <a:rPr lang="en-GB" dirty="0" smtClean="0"/>
              <a:t> </a:t>
            </a:r>
            <a:r>
              <a:rPr lang="en-GB" dirty="0" err="1" smtClean="0"/>
              <a:t>акутн</a:t>
            </a:r>
            <a:r>
              <a:rPr lang="sr-Cyrl-RS" dirty="0" smtClean="0"/>
              <a:t>а</a:t>
            </a:r>
            <a:r>
              <a:rPr lang="en-GB" dirty="0" smtClean="0"/>
              <a:t> </a:t>
            </a:r>
            <a:r>
              <a:rPr lang="en-GB" dirty="0"/>
              <a:t>и </a:t>
            </a:r>
            <a:r>
              <a:rPr lang="en-GB" dirty="0" err="1" smtClean="0"/>
              <a:t>хро</a:t>
            </a:r>
            <a:r>
              <a:rPr lang="sr-Cyrl-RS" dirty="0" smtClean="0"/>
              <a:t>ни</a:t>
            </a:r>
            <a:r>
              <a:rPr lang="en-GB" dirty="0" err="1" smtClean="0"/>
              <a:t>чн</a:t>
            </a:r>
            <a:r>
              <a:rPr lang="sr-Cyrl-RS" dirty="0" smtClean="0"/>
              <a:t>а</a:t>
            </a:r>
            <a:r>
              <a:rPr lang="en-GB" dirty="0" smtClean="0"/>
              <a:t> </a:t>
            </a:r>
            <a:r>
              <a:rPr lang="en-GB" dirty="0" err="1"/>
              <a:t>токсичност</a:t>
            </a:r>
            <a:r>
              <a:rPr lang="en-GB" dirty="0"/>
              <a:t>. </a:t>
            </a:r>
            <a:r>
              <a:rPr lang="en-GB" dirty="0" err="1" smtClean="0"/>
              <a:t>Зивот</a:t>
            </a:r>
            <a:r>
              <a:rPr lang="sr-Cyrl-RS" dirty="0" smtClean="0"/>
              <a:t>ињ</a:t>
            </a:r>
            <a:r>
              <a:rPr lang="en-GB" dirty="0" smtClean="0"/>
              <a:t>е </a:t>
            </a:r>
            <a:r>
              <a:rPr lang="en-GB" dirty="0" err="1"/>
              <a:t>се</a:t>
            </a:r>
            <a:r>
              <a:rPr lang="en-GB" dirty="0"/>
              <a:t> </a:t>
            </a:r>
            <a:r>
              <a:rPr lang="en-GB" dirty="0" err="1"/>
              <a:t>прате</a:t>
            </a:r>
            <a:r>
              <a:rPr lang="en-GB" dirty="0"/>
              <a:t> у </a:t>
            </a:r>
            <a:r>
              <a:rPr lang="en-GB" dirty="0" err="1"/>
              <a:t>току</a:t>
            </a:r>
            <a:r>
              <a:rPr lang="en-GB" dirty="0"/>
              <a:t> 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2-6</a:t>
            </a:r>
            <a:r>
              <a:rPr lang="en-GB" dirty="0"/>
              <a:t> </a:t>
            </a:r>
            <a:r>
              <a:rPr lang="en-GB" dirty="0" err="1" smtClean="0"/>
              <a:t>неде</a:t>
            </a:r>
            <a:r>
              <a:rPr lang="sr-Cyrl-RS" dirty="0" smtClean="0"/>
              <a:t>љ</a:t>
            </a:r>
            <a:r>
              <a:rPr lang="en-GB" dirty="0" smtClean="0"/>
              <a:t>е</a:t>
            </a:r>
            <a:r>
              <a:rPr lang="sr-Cyrl-RS" dirty="0" smtClean="0"/>
              <a:t>, после </a:t>
            </a:r>
            <a:r>
              <a:rPr lang="en-GB" dirty="0" err="1" smtClean="0"/>
              <a:t>давања</a:t>
            </a:r>
            <a:r>
              <a:rPr lang="en-GB" dirty="0" smtClean="0"/>
              <a:t> </a:t>
            </a:r>
            <a:r>
              <a:rPr lang="en-GB" dirty="0" err="1"/>
              <a:t>много</a:t>
            </a:r>
            <a:r>
              <a:rPr lang="en-GB" dirty="0"/>
              <a:t> </a:t>
            </a:r>
            <a:r>
              <a:rPr lang="en-GB" dirty="0" err="1"/>
              <a:t>већих</a:t>
            </a:r>
            <a:r>
              <a:rPr lang="en-GB" dirty="0"/>
              <a:t> </a:t>
            </a:r>
            <a:r>
              <a:rPr lang="en-GB" dirty="0" err="1"/>
              <a:t>доза</a:t>
            </a:r>
            <a:r>
              <a:rPr lang="en-GB" dirty="0"/>
              <a:t> </a:t>
            </a:r>
            <a:r>
              <a:rPr lang="en-GB" dirty="0" err="1"/>
              <a:t>него</a:t>
            </a:r>
            <a:r>
              <a:rPr lang="en-GB" dirty="0"/>
              <a:t> </a:t>
            </a:r>
            <a:r>
              <a:rPr lang="en-GB" dirty="0" err="1"/>
              <a:t>што</a:t>
            </a:r>
            <a:r>
              <a:rPr lang="en-GB" dirty="0"/>
              <a:t> </a:t>
            </a:r>
            <a:r>
              <a:rPr lang="en-GB" dirty="0" err="1"/>
              <a:t>ће</a:t>
            </a:r>
            <a:r>
              <a:rPr lang="en-GB" dirty="0"/>
              <a:t> </a:t>
            </a:r>
            <a:r>
              <a:rPr lang="en-GB" dirty="0" err="1"/>
              <a:t>се</a:t>
            </a:r>
            <a:r>
              <a:rPr lang="en-GB" dirty="0"/>
              <a:t> </a:t>
            </a:r>
            <a:r>
              <a:rPr lang="en-GB" dirty="0" err="1"/>
              <a:t>давати</a:t>
            </a:r>
            <a:r>
              <a:rPr lang="en-GB" dirty="0"/>
              <a:t> у </a:t>
            </a:r>
            <a:r>
              <a:rPr lang="en-GB" dirty="0" err="1"/>
              <a:t>медицим</a:t>
            </a:r>
            <a:r>
              <a:rPr lang="en-GB" dirty="0"/>
              <a:t> 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(100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до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500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пута</a:t>
            </a:r>
            <a:r>
              <a:rPr lang="en-GB" dirty="0" smtClean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0">
              <a:buClrTx/>
              <a:buFont typeface="Wingdings" panose="05000000000000000000" pitchFamily="2" charset="2"/>
              <a:buChar char="ü"/>
            </a:pPr>
            <a:r>
              <a:rPr lang="sr-Cyrl-RS" dirty="0" smtClean="0"/>
              <a:t>П</a:t>
            </a:r>
            <a:r>
              <a:rPr lang="en-GB" dirty="0" err="1" smtClean="0"/>
              <a:t>осле</a:t>
            </a:r>
            <a:r>
              <a:rPr lang="en-GB" dirty="0" smtClean="0"/>
              <a:t> </a:t>
            </a:r>
            <a:r>
              <a:rPr lang="en-GB" dirty="0" err="1"/>
              <a:t>жртвовања</a:t>
            </a:r>
            <a:r>
              <a:rPr lang="en-GB" dirty="0"/>
              <a:t> </a:t>
            </a:r>
            <a:r>
              <a:rPr lang="en-GB" dirty="0" err="1"/>
              <a:t>се</a:t>
            </a:r>
            <a:r>
              <a:rPr lang="en-GB" dirty="0"/>
              <a:t> </a:t>
            </a:r>
            <a:r>
              <a:rPr lang="en-GB" dirty="0" err="1"/>
              <a:t>врше</a:t>
            </a:r>
            <a:r>
              <a:rPr lang="en-GB" dirty="0"/>
              <a:t> </a:t>
            </a:r>
            <a:r>
              <a:rPr lang="en-GB" dirty="0" err="1"/>
              <a:t>детаљна</a:t>
            </a:r>
            <a:r>
              <a:rPr lang="en-GB" dirty="0"/>
              <a:t> </a:t>
            </a:r>
            <a:r>
              <a:rPr lang="en-GB" dirty="0" err="1"/>
              <a:t>аутопсијска</a:t>
            </a:r>
            <a:r>
              <a:rPr lang="en-GB" dirty="0"/>
              <a:t> </a:t>
            </a:r>
            <a:r>
              <a:rPr lang="en-GB" dirty="0" err="1"/>
              <a:t>испитивања</a:t>
            </a:r>
            <a:r>
              <a:rPr lang="en-GB" dirty="0"/>
              <a:t> </a:t>
            </a:r>
            <a:r>
              <a:rPr lang="en-GB" dirty="0" err="1"/>
              <a:t>да</a:t>
            </a:r>
            <a:r>
              <a:rPr lang="en-GB" dirty="0"/>
              <a:t> </a:t>
            </a:r>
            <a:r>
              <a:rPr lang="en-GB" dirty="0" err="1"/>
              <a:t>би</a:t>
            </a:r>
            <a:r>
              <a:rPr lang="en-GB" dirty="0"/>
              <a:t> </a:t>
            </a:r>
            <a:r>
              <a:rPr lang="en-GB" dirty="0" err="1"/>
              <a:t>се</a:t>
            </a:r>
            <a:r>
              <a:rPr lang="en-GB" dirty="0"/>
              <a:t> </a:t>
            </a:r>
            <a:r>
              <a:rPr lang="en-GB" dirty="0" err="1"/>
              <a:t>провенле</a:t>
            </a:r>
            <a:r>
              <a:rPr lang="en-GB" dirty="0"/>
              <a:t> </a:t>
            </a:r>
            <a:r>
              <a:rPr lang="en-GB" dirty="0" err="1" smtClean="0"/>
              <a:t>патолошке</a:t>
            </a:r>
            <a:r>
              <a:rPr lang="sr-Cyrl-RS" dirty="0"/>
              <a:t> </a:t>
            </a:r>
            <a:r>
              <a:rPr lang="en-GB" dirty="0" err="1" smtClean="0"/>
              <a:t>промене</a:t>
            </a:r>
            <a:r>
              <a:rPr lang="en-GB" dirty="0" smtClean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органима</a:t>
            </a:r>
            <a:r>
              <a:rPr lang="en-GB" dirty="0"/>
              <a:t>.</a:t>
            </a:r>
          </a:p>
          <a:p>
            <a:r>
              <a:rPr lang="en-GB" dirty="0" err="1"/>
              <a:t>Количина</a:t>
            </a:r>
            <a:r>
              <a:rPr lang="en-GB" dirty="0"/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која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се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означава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RS" dirty="0" smtClean="0">
                <a:latin typeface="Cambria" panose="02040503050406030204" pitchFamily="18" charset="0"/>
                <a:ea typeface="Cambria" panose="02040503050406030204" pitchFamily="18" charset="0"/>
              </a:rPr>
              <a:t>LD</a:t>
            </a:r>
            <a:r>
              <a:rPr lang="en-GB" dirty="0" smtClean="0">
                <a:latin typeface="Cambria" panose="02040503050406030204" pitchFamily="18" charset="0"/>
                <a:ea typeface="Cambria" panose="02040503050406030204" pitchFamily="18" charset="0"/>
              </a:rPr>
              <a:t>50/30 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и </a:t>
            </a:r>
            <a:r>
              <a:rPr lang="en-GB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значи</a:t>
            </a:r>
            <a:r>
              <a:rPr lang="en-GB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дозу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која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изазове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смртност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од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smtClean="0">
                <a:latin typeface="Cambria" panose="02040503050406030204" pitchFamily="18" charset="0"/>
                <a:ea typeface="Cambria" panose="02040503050406030204" pitchFamily="18" charset="0"/>
              </a:rPr>
              <a:t>50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% </a:t>
            </a:r>
            <a:r>
              <a:rPr lang="en-GB" dirty="0" smtClean="0">
                <a:latin typeface="Cambria" panose="02040503050406030204" pitchFamily="18" charset="0"/>
                <a:ea typeface="Cambria" panose="02040503050406030204" pitchFamily="18" charset="0"/>
              </a:rPr>
              <a:t>у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току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30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дана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код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било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које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животиње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после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адмимстрације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endParaRPr lang="sr-Cyrl-R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GB" dirty="0" err="1" smtClean="0"/>
              <a:t>Токси</a:t>
            </a:r>
            <a:r>
              <a:rPr lang="sr-Cyrl-RS" dirty="0" smtClean="0"/>
              <a:t>ч</a:t>
            </a:r>
            <a:r>
              <a:rPr lang="en-GB" dirty="0" err="1" smtClean="0"/>
              <a:t>ност</a:t>
            </a:r>
            <a:r>
              <a:rPr lang="en-GB" dirty="0" smtClean="0"/>
              <a:t> </a:t>
            </a:r>
            <a:r>
              <a:rPr lang="en-GB" dirty="0" err="1"/>
              <a:t>не</a:t>
            </a:r>
            <a:r>
              <a:rPr lang="en-GB" dirty="0"/>
              <a:t> </a:t>
            </a:r>
            <a:r>
              <a:rPr lang="en-GB" dirty="0" err="1" smtClean="0"/>
              <a:t>поти</a:t>
            </a:r>
            <a:r>
              <a:rPr lang="sr-Cyrl-RS" dirty="0" smtClean="0"/>
              <a:t>ч</a:t>
            </a:r>
            <a:r>
              <a:rPr lang="en-GB" dirty="0" smtClean="0"/>
              <a:t>е</a:t>
            </a:r>
            <a:r>
              <a:rPr lang="sr-Cyrl-RS" dirty="0" smtClean="0"/>
              <a:t> </a:t>
            </a:r>
            <a:r>
              <a:rPr lang="pl-PL" dirty="0" smtClean="0"/>
              <a:t>од </a:t>
            </a:r>
            <a:r>
              <a:rPr lang="pl-PL" dirty="0"/>
              <a:t>радионуклида јер је његова концентрација јако мала, вец од </a:t>
            </a:r>
            <a:r>
              <a:rPr lang="pl-PL" dirty="0" smtClean="0"/>
              <a:t>фармацеутског</a:t>
            </a:r>
            <a:r>
              <a:rPr lang="sr-Cyrl-RS" dirty="0"/>
              <a:t> </a:t>
            </a:r>
            <a:r>
              <a:rPr lang="en-GB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dela</a:t>
            </a:r>
            <a:r>
              <a:rPr lang="en-GB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u </a:t>
            </a:r>
            <a:r>
              <a:rPr lang="en-GB" dirty="0" err="1">
                <a:latin typeface="Cambria" panose="02040503050406030204" pitchFamily="18" charset="0"/>
                <a:ea typeface="Cambria" panose="02040503050406030204" pitchFamily="18" charset="0"/>
              </a:rPr>
              <a:t>radiofarmaceutiku</a:t>
            </a:r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GB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56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638848"/>
              </p:ext>
            </p:extLst>
          </p:nvPr>
        </p:nvGraphicFramePr>
        <p:xfrm>
          <a:off x="790575" y="1511300"/>
          <a:ext cx="7639050" cy="4270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3397"/>
                <a:gridCol w="379565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Декларисане особине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Резултати испитивања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Изглед: боја, бистрина и механичке нечистоће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Безбојан, бистар и без механичних нечистоћа</a:t>
                      </a:r>
                    </a:p>
                  </a:txBody>
                  <a:tcPr/>
                </a:tc>
              </a:tr>
              <a:tr h="399415">
                <a:tc>
                  <a:txBody>
                    <a:bodyPr/>
                    <a:lstStyle/>
                    <a:p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Стерилност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Стерилан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Пирогеност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Апироген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Осмолалитет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Изоосмотичан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Радиоактивна концентрација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GBq</a:t>
                      </a:r>
                      <a:r>
                        <a:rPr lang="en-GB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/</a:t>
                      </a:r>
                      <a:r>
                        <a:rPr lang="en-GB" sz="20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mI</a:t>
                      </a:r>
                      <a:endParaRPr lang="en-GB" sz="20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Радионуклидна чистоћа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+mn-lt"/>
                          <a:ea typeface="Cambria" panose="02040503050406030204" pitchFamily="18" charset="0"/>
                        </a:rPr>
                        <a:t>&lt;1x10</a:t>
                      </a:r>
                      <a:r>
                        <a:rPr lang="ru-RU" sz="2000" baseline="30000" dirty="0" smtClean="0">
                          <a:latin typeface="+mn-lt"/>
                          <a:ea typeface="Cambria" panose="02040503050406030204" pitchFamily="18" charset="0"/>
                        </a:rPr>
                        <a:t>-3</a:t>
                      </a:r>
                      <a:r>
                        <a:rPr lang="ru-RU" sz="2000" dirty="0" smtClean="0">
                          <a:latin typeface="+mn-lt"/>
                          <a:ea typeface="Cambria" panose="02040503050406030204" pitchFamily="18" charset="0"/>
                        </a:rPr>
                        <a:t>kBq </a:t>
                      </a:r>
                      <a:r>
                        <a:rPr lang="ru-RU" sz="2000" baseline="30000" dirty="0" smtClean="0">
                          <a:latin typeface="+mn-lt"/>
                          <a:ea typeface="Cambria" panose="02040503050406030204" pitchFamily="18" charset="0"/>
                        </a:rPr>
                        <a:t>99</a:t>
                      </a:r>
                      <a:r>
                        <a:rPr lang="ru-RU" sz="2000" dirty="0" smtClean="0">
                          <a:latin typeface="+mn-lt"/>
                          <a:ea typeface="Cambria" panose="02040503050406030204" pitchFamily="18" charset="0"/>
                        </a:rPr>
                        <a:t>Mo по 1MBq </a:t>
                      </a:r>
                      <a:r>
                        <a:rPr lang="ru-RU" sz="2000" baseline="30000" dirty="0" smtClean="0">
                          <a:latin typeface="+mn-lt"/>
                          <a:ea typeface="Cambria" panose="02040503050406030204" pitchFamily="18" charset="0"/>
                        </a:rPr>
                        <a:t>99m</a:t>
                      </a:r>
                      <a:r>
                        <a:rPr lang="ru-RU" sz="2000" dirty="0" smtClean="0">
                          <a:latin typeface="+mn-lt"/>
                          <a:ea typeface="Cambria" panose="02040503050406030204" pitchFamily="18" charset="0"/>
                        </a:rPr>
                        <a:t>Tc</a:t>
                      </a:r>
                      <a:endParaRPr lang="en-GB" sz="2000" baseline="30000" dirty="0" smtClean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Радиохемијска чистоћа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&gt; 95%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r-Cyrl-RS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Хемијска чистоћа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Al3</a:t>
                      </a:r>
                      <a:r>
                        <a:rPr lang="en-GB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 &lt; </a:t>
                      </a:r>
                      <a:r>
                        <a:rPr lang="en-GB" sz="2000" dirty="0" err="1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10ug</a:t>
                      </a:r>
                      <a:r>
                        <a:rPr lang="en-GB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/ml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pH</a:t>
                      </a:r>
                      <a:endParaRPr lang="en-GB" sz="2000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4,5-7,5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95872" y="559028"/>
            <a:ext cx="8848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ea typeface="Cambria" panose="02040503050406030204" pitchFamily="18" charset="0"/>
              </a:rPr>
              <a:t>Декларисане </a:t>
            </a: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особине </a:t>
            </a:r>
            <a:r>
              <a:rPr lang="en-GB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Tc-</a:t>
            </a:r>
            <a:r>
              <a:rPr lang="en-GB" sz="2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>
                <a:ea typeface="Cambria" panose="02040503050406030204" pitchFamily="18" charset="0"/>
              </a:rPr>
              <a:t>елуата и резултати </a:t>
            </a:r>
            <a:r>
              <a:rPr lang="ru-RU" sz="2400" dirty="0" smtClean="0">
                <a:ea typeface="Cambria" panose="02040503050406030204" pitchFamily="18" charset="0"/>
              </a:rPr>
              <a:t>испитивања</a:t>
            </a:r>
            <a:endParaRPr lang="ru-RU" sz="2400" dirty="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976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xfrm>
            <a:off x="601133" y="403629"/>
            <a:ext cx="7581899" cy="8572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Шта утиче на биокинетику и биодистрибуцију</a:t>
            </a:r>
            <a:r>
              <a:rPr lang="sr-Latn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радиофармацеутика?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3842" y="1590879"/>
            <a:ext cx="6385956" cy="4191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075" indent="-342900" eaLnBrk="0" hangingPunct="0">
              <a:lnSpc>
                <a:spcPct val="9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/>
            </a:pPr>
            <a:r>
              <a:rPr lang="x-none" sz="2800" dirty="0">
                <a:latin typeface="Cambria" panose="02040503050406030204" pitchFamily="18" charset="0"/>
                <a:ea typeface="Cambria" panose="02040503050406030204" pitchFamily="18" charset="0"/>
              </a:rPr>
              <a:t>Особине радиофармака</a:t>
            </a:r>
          </a:p>
          <a:p>
            <a:pPr marL="600075" indent="-342900" eaLnBrk="0" hangingPunct="0">
              <a:lnSpc>
                <a:spcPct val="9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/>
            </a:pPr>
            <a:r>
              <a:rPr lang="x-none" sz="2800" dirty="0">
                <a:latin typeface="Cambria" panose="02040503050406030204" pitchFamily="18" charset="0"/>
                <a:ea typeface="Cambria" panose="02040503050406030204" pitchFamily="18" charset="0"/>
              </a:rPr>
              <a:t>Особине радионуклида</a:t>
            </a:r>
          </a:p>
          <a:p>
            <a:pPr marL="600075" indent="-342900" eaLnBrk="0" hangingPunct="0">
              <a:lnSpc>
                <a:spcPct val="9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/>
            </a:pPr>
            <a:r>
              <a:rPr lang="x-none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Начин </a:t>
            </a:r>
            <a:r>
              <a:rPr lang="x-none" sz="2800" dirty="0">
                <a:latin typeface="Cambria" panose="02040503050406030204" pitchFamily="18" charset="0"/>
                <a:ea typeface="Cambria" panose="02040503050406030204" pitchFamily="18" charset="0"/>
              </a:rPr>
              <a:t>апликације радиофармака</a:t>
            </a:r>
          </a:p>
          <a:p>
            <a:pPr marL="600075" indent="-342900" eaLnBrk="0" hangingPunct="0">
              <a:lnSpc>
                <a:spcPct val="9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/>
            </a:pPr>
            <a:r>
              <a:rPr lang="sr-Cyrl-RS" sz="2800" dirty="0">
                <a:ea typeface="Cambria" panose="02040503050406030204" pitchFamily="18" charset="0"/>
              </a:rPr>
              <a:t>Механизми </a:t>
            </a:r>
            <a:r>
              <a:rPr lang="sr-Cyrl-RS" sz="2800" dirty="0" smtClean="0">
                <a:ea typeface="Cambria" panose="02040503050406030204" pitchFamily="18" charset="0"/>
              </a:rPr>
              <a:t>биодистрибуције</a:t>
            </a:r>
            <a:r>
              <a:rPr lang="sr-Cyrl-RS" sz="2800" dirty="0">
                <a:ea typeface="Cambria" panose="02040503050406030204" pitchFamily="18" charset="0"/>
              </a:rPr>
              <a:t>
</a:t>
            </a:r>
            <a:r>
              <a:rPr lang="x-none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Особине </a:t>
            </a:r>
            <a:r>
              <a:rPr lang="x-none" sz="2800" dirty="0">
                <a:latin typeface="Cambria" panose="02040503050406030204" pitchFamily="18" charset="0"/>
                <a:ea typeface="Cambria" panose="02040503050406030204" pitchFamily="18" charset="0"/>
              </a:rPr>
              <a:t>циљног ткива/органа</a:t>
            </a:r>
          </a:p>
          <a:p>
            <a:pPr marL="600075" indent="-342900" eaLnBrk="0" hangingPunct="0">
              <a:lnSpc>
                <a:spcPct val="9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/>
            </a:pPr>
            <a:r>
              <a:rPr lang="x-none" sz="2800" dirty="0">
                <a:latin typeface="Cambria" panose="02040503050406030204" pitchFamily="18" charset="0"/>
                <a:ea typeface="Cambria" panose="02040503050406030204" pitchFamily="18" charset="0"/>
              </a:rPr>
              <a:t>Стање организма у целини</a:t>
            </a:r>
          </a:p>
          <a:p>
            <a:pPr marL="600075" indent="-342900" eaLnBrk="0" hangingPunct="0">
              <a:lnSpc>
                <a:spcPct val="9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/>
            </a:pPr>
            <a:r>
              <a:rPr lang="x-none" sz="2800" dirty="0">
                <a:latin typeface="Cambria" panose="02040503050406030204" pitchFamily="18" charset="0"/>
                <a:ea typeface="Cambria" panose="02040503050406030204" pitchFamily="18" charset="0"/>
              </a:rPr>
              <a:t>Утицај других лекова</a:t>
            </a:r>
          </a:p>
        </p:txBody>
      </p:sp>
    </p:spTree>
    <p:extLst>
      <p:ext uri="{BB962C8B-B14F-4D97-AF65-F5344CB8AC3E}">
        <p14:creationId xmlns:p14="http://schemas.microsoft.com/office/powerpoint/2010/main" val="583094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1475" y="1711754"/>
            <a:ext cx="8675741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Честице и ћелије обележене радионуклидима (крвне ћелије, колоиди, микросфере). Ови препарати нису егзактно хемијски дефинисани. Обележавање не мења дистрибуцију честица. </a:t>
            </a:r>
          </a:p>
        </p:txBody>
      </p:sp>
      <p:sp>
        <p:nvSpPr>
          <p:cNvPr id="6" name="Rectangle 5"/>
          <p:cNvSpPr/>
          <p:nvPr/>
        </p:nvSpPr>
        <p:spPr>
          <a:xfrm>
            <a:off x="333375" y="3147802"/>
            <a:ext cx="8675741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Радиофармацеутици код којих је лиганд биолошки активан молекул. Конституисани молекул има исту биокинетику и биодистрибуцију као основни молекул (на пример блеомицин маркиран са </a:t>
            </a:r>
            <a:r>
              <a:rPr lang="x-none" sz="24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en-US" sz="240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 преко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EDTA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) има туморотропну биокинетику и биодистрибуцију) или на пример протеини и антитела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325" y="5216640"/>
            <a:ext cx="8675741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Код координационих комплекса физичке, хемијске и биолошке особине одређује метални </a:t>
            </a: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sr-Latn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центар. Такви су комплекси дифосфоната,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IDA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HMPAO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DMS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А... Измене особина комплекса мењају биолошко понашање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71475" y="868523"/>
            <a:ext cx="8517838" cy="86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x-none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Особине</a:t>
            </a:r>
            <a:r>
              <a:rPr lang="sr-Latn-C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самог радиофармацеутика</a:t>
            </a:r>
            <a:r>
              <a:rPr lang="sr-Latn-C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детерминишу</a:t>
            </a:r>
            <a:r>
              <a:rPr lang="sr-Latn-C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биокинетику и </a:t>
            </a:r>
            <a:r>
              <a:rPr lang="x-none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биодистрибуцију</a:t>
            </a:r>
            <a:endParaRPr lang="sr-Latn-CS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762017" y="-2847"/>
            <a:ext cx="766605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x-none" sz="2800" kern="0" dirty="0" smtClean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ОД</a:t>
            </a:r>
            <a:r>
              <a:rPr lang="sr-Latn-CS" sz="2800" kern="0" dirty="0" smtClean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x-none" sz="2800" kern="0" dirty="0" smtClean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ЧЕГА</a:t>
            </a:r>
            <a:r>
              <a:rPr lang="sr-Latn-CS" sz="2800" kern="0" dirty="0" smtClean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x-none" sz="2800" kern="0" dirty="0" smtClean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ЗАВИСИ</a:t>
            </a:r>
            <a:r>
              <a:rPr lang="sr-Latn-CS" sz="2800" kern="0" dirty="0" smtClean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x-none" sz="2800" kern="0" dirty="0" smtClean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БИОКИНЕТИКА И БИОДИСТРИБУЦИЈА</a:t>
            </a:r>
            <a:r>
              <a:rPr lang="sr-Latn-CS" sz="2800" kern="0" dirty="0" smtClean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</a:t>
            </a:r>
            <a:r>
              <a:rPr lang="x-none" sz="2800" kern="0" dirty="0" smtClean="0"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РАДИОФАРМАКА</a:t>
            </a:r>
            <a:endParaRPr lang="en-US" sz="2800" kern="0" dirty="0"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2918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742950" y="571501"/>
            <a:ext cx="7753350" cy="2807772"/>
          </a:xfrm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sr-Cyrl-CS" sz="2800" dirty="0" smtClean="0"/>
              <a:t>РАДИОНУКЛИДИ</a:t>
            </a:r>
            <a:endParaRPr lang="sr-Latn-RS" sz="2800" dirty="0"/>
          </a:p>
          <a:p>
            <a:pPr eaLnBrk="1" hangingPunct="1">
              <a:defRPr/>
            </a:pPr>
            <a:r>
              <a:rPr lang="sr-Cyrl-CS" sz="2400" dirty="0" smtClean="0"/>
              <a:t>радиоактивни изотопи који се добијају нуклеарним реакцијама у којима долази до трансформације језгара атома, при интерреакцији са неким другим језгром, нуклеарном честицом или </a:t>
            </a:r>
            <a:r>
              <a:rPr lang="el-GR" sz="2400" dirty="0" smtClean="0"/>
              <a:t>γ</a:t>
            </a:r>
            <a:r>
              <a:rPr lang="sr-Cyrl-CS" sz="2400" dirty="0" smtClean="0"/>
              <a:t>-фотоном високе енергије. </a:t>
            </a:r>
          </a:p>
          <a:p>
            <a:pPr marL="0" indent="0" eaLnBrk="1" hangingPunct="1">
              <a:buNone/>
              <a:defRPr/>
            </a:pPr>
            <a:endParaRPr lang="sr-Latn-RS" sz="2400" dirty="0" smtClean="0"/>
          </a:p>
          <a:p>
            <a:pPr marL="0" indent="0">
              <a:buNone/>
              <a:defRPr/>
            </a:pPr>
            <a:r>
              <a:rPr lang="sr-Cyrl-CS" sz="2800" dirty="0"/>
              <a:t>РАДИОФАРМАЦЕУТИЦИ </a:t>
            </a:r>
            <a:endParaRPr lang="sr-Latn-RS" sz="2800" dirty="0" smtClean="0"/>
          </a:p>
          <a:p>
            <a:pPr>
              <a:defRPr/>
            </a:pPr>
            <a:r>
              <a:rPr lang="sr-Cyrl-CS" sz="2400" dirty="0" smtClean="0"/>
              <a:t>препарати </a:t>
            </a:r>
            <a:r>
              <a:rPr lang="sr-Cyrl-CS" sz="2400" dirty="0"/>
              <a:t>који се у нуклеарној медицини перорално, интравенски, субкутано, перректално или на други начин апликују пацијенту у циљу функционалног и/или морфолошког испитивања као и у терапијске сврхе, а садрже </a:t>
            </a:r>
            <a:r>
              <a:rPr lang="sr-Cyrl-CS" sz="2400" dirty="0" smtClean="0"/>
              <a:t>инкорпорирани</a:t>
            </a:r>
            <a:endParaRPr lang="sr-Latn-RS" sz="2400" dirty="0" smtClean="0"/>
          </a:p>
          <a:p>
            <a:pPr>
              <a:defRPr/>
            </a:pPr>
            <a:r>
              <a:rPr lang="sr-Cyrl-CS" sz="2400" u="sng" dirty="0" smtClean="0"/>
              <a:t>апликују </a:t>
            </a:r>
            <a:r>
              <a:rPr lang="sr-Cyrl-CS" sz="2400" u="sng" dirty="0"/>
              <a:t>се пацијентима у субфармаколошким </a:t>
            </a:r>
            <a:r>
              <a:rPr lang="sr-Cyrl-CS" sz="2400" u="sng" dirty="0" smtClean="0"/>
              <a:t>дозама !!!</a:t>
            </a:r>
            <a:endParaRPr lang="sr-Cyrl-CS" sz="2400" u="sng" dirty="0"/>
          </a:p>
          <a:p>
            <a:pPr eaLnBrk="1" hangingPunct="1">
              <a:defRPr/>
            </a:pPr>
            <a:endParaRPr lang="sr-Cyrl-CS" sz="2400" dirty="0" smtClean="0"/>
          </a:p>
          <a:p>
            <a:pPr eaLnBrk="1" hangingPunct="1">
              <a:defRPr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9675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57175"/>
            <a:ext cx="7800975" cy="85725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sr-Cyrl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ЧИНИОЦИ КОЈИ ОДРЕЂУЈУ БИОДИСТРИБУЦИЈУ РАДИОФАРМАЦЕУТИКА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819275"/>
            <a:ext cx="7230465" cy="1258043"/>
          </a:xfrm>
        </p:spPr>
        <p:txBody>
          <a:bodyPr>
            <a:noAutofit/>
          </a:bodyPr>
          <a:lstStyle/>
          <a:p>
            <a:pPr marL="341710" indent="-342900">
              <a:buClrTx/>
              <a:buFont typeface="Wingdings" panose="05000000000000000000" pitchFamily="2" charset="2"/>
              <a:buChar char="ü"/>
              <a:defRPr/>
            </a:pPr>
            <a:r>
              <a:rPr lang="sr-Cyrl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неполарни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молекули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се боље растварају у органским растварачима и липидима, него у води и лако пролазе кроз ћелијску мембрану; поларни су изразито </a:t>
            </a:r>
            <a:r>
              <a:rPr lang="sr-Cyrl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хидросолубилни</a:t>
            </a:r>
            <a:endParaRPr lang="sr-Cyrl-C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buNone/>
              <a:defRPr/>
            </a:pPr>
            <a:endParaRPr lang="en-US" sz="2800" i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5" name="Group 10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4182349"/>
              </p:ext>
            </p:extLst>
          </p:nvPr>
        </p:nvGraphicFramePr>
        <p:xfrm>
          <a:off x="1009650" y="3352800"/>
          <a:ext cx="6762750" cy="30861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381374"/>
                <a:gridCol w="3381376"/>
              </a:tblGrid>
              <a:tr h="26872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x-none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Смањују липосолубилност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x-none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Повећавају липосолубилност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</a:tr>
              <a:tr h="29718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x-none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Хидрофилне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kumimoji="0" lang="x-none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групе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x-none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Хидрофобне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kumimoji="0" lang="x-none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групе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</a:tr>
              <a:tr h="2971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-OH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x-none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Ароматични</a:t>
                      </a:r>
                      <a:r>
                        <a:rPr kumimoji="0" lang="sr-Latn-C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 </a:t>
                      </a:r>
                      <a:r>
                        <a:rPr kumimoji="0" lang="x-none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прстени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</a:tr>
              <a:tr h="2971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-COOH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CH3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</a:tr>
              <a:tr h="2971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-C=O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-C2H5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</a:tr>
              <a:tr h="2971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-PO4, -P2O7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-C=C-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</a:tr>
              <a:tr h="2971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-NH2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  <a:r>
                        <a:rPr kumimoji="0" lang="en-US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Cl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</a:tr>
              <a:tr h="2971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-SOOH, -SOONH2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-I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</a:tr>
              <a:tr h="2971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-OCH3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-SH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Arial" pitchFamily="34" charset="0"/>
                      </a:endParaRPr>
                    </a:p>
                  </a:txBody>
                  <a:tcPr marL="68580" marR="68580" marT="34290" marB="34290" horzOverflow="overflow"/>
                </a:tc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1252166"/>
            <a:ext cx="8517838" cy="42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sr-Cyrl-RS" sz="2400" kern="0" dirty="0" smtClean="0">
                <a:ea typeface="Cambria" panose="02040503050406030204" pitchFamily="18" charset="0"/>
              </a:rPr>
              <a:t>Наелектрисање </a:t>
            </a:r>
            <a:r>
              <a:rPr lang="sr-Cyrl-RS" sz="2400" kern="0" dirty="0">
                <a:ea typeface="Cambria" panose="02040503050406030204" pitchFamily="18" charset="0"/>
              </a:rPr>
              <a:t>молекула  и растворљивост</a:t>
            </a:r>
          </a:p>
        </p:txBody>
      </p:sp>
    </p:spTree>
    <p:extLst>
      <p:ext uri="{BB962C8B-B14F-4D97-AF65-F5344CB8AC3E}">
        <p14:creationId xmlns:p14="http://schemas.microsoft.com/office/powerpoint/2010/main" val="9263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2000" y="257175"/>
            <a:ext cx="7800975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sr-Cyrl-CS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ЧИНИОЦИ КОЈИ ОДРЕЂУЈУ БИОДИСТРИБУЦИЈУ РАДИОФАРМАЦЕУТИКА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26162" y="1518866"/>
            <a:ext cx="8136838" cy="398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3"/>
              </a:buBlip>
              <a:defRPr/>
            </a:pPr>
            <a:r>
              <a:rPr lang="ru-RU" sz="2400" kern="0" dirty="0" smtClean="0">
                <a:ea typeface="Cambria" panose="02040503050406030204" pitchFamily="18" charset="0"/>
              </a:rPr>
              <a:t>Величина </a:t>
            </a:r>
            <a:r>
              <a:rPr lang="ru-RU" sz="2400" kern="0" dirty="0">
                <a:ea typeface="Cambria" panose="02040503050406030204" pitchFamily="18" charset="0"/>
              </a:rPr>
              <a:t>молекула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ru-RU" sz="2400" kern="0" dirty="0" smtClean="0">
                <a:ea typeface="Cambria" panose="02040503050406030204" pitchFamily="18" charset="0"/>
              </a:rPr>
              <a:t>супстанце </a:t>
            </a:r>
            <a:r>
              <a:rPr lang="ru-RU" sz="2400" kern="0" dirty="0">
                <a:ea typeface="Cambria" panose="02040503050406030204" pitchFamily="18" charset="0"/>
              </a:rPr>
              <a:t>мале молекулске масе се тешко апсорбују у цревима, а лако реапсорбују у бубрежним </a:t>
            </a:r>
            <a:r>
              <a:rPr lang="ru-RU" sz="2400" kern="0" dirty="0" smtClean="0">
                <a:ea typeface="Cambria" panose="02040503050406030204" pitchFamily="18" charset="0"/>
              </a:rPr>
              <a:t>тубулима</a:t>
            </a:r>
            <a:endParaRPr lang="sr-Latn-RS" sz="2400" kern="0" dirty="0" smtClean="0"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ru-RU" sz="2400" kern="0" dirty="0"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3"/>
              </a:buBlip>
              <a:defRPr/>
            </a:pPr>
            <a:r>
              <a:rPr lang="ru-RU" sz="2400" kern="0" dirty="0">
                <a:ea typeface="Cambria" panose="02040503050406030204" pitchFamily="18" charset="0"/>
              </a:rPr>
              <a:t>Везивање радиофармацеутика за протеине </a:t>
            </a:r>
            <a:r>
              <a:rPr lang="ru-RU" sz="2400" kern="0" dirty="0" smtClean="0">
                <a:ea typeface="Cambria" panose="02040503050406030204" pitchFamily="18" charset="0"/>
              </a:rPr>
              <a:t>плазме</a:t>
            </a:r>
            <a:endParaRPr lang="sr-Latn-RS" sz="2400" kern="0" dirty="0" smtClean="0"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ru-RU" sz="2400" kern="0" dirty="0"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3"/>
              </a:buBlip>
              <a:defRPr/>
            </a:pPr>
            <a:r>
              <a:rPr lang="ru-RU" sz="2400" kern="0" dirty="0">
                <a:ea typeface="Cambria" panose="02040503050406030204" pitchFamily="18" charset="0"/>
              </a:rPr>
              <a:t>Рецептори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ru-RU" sz="2400" kern="0" dirty="0">
                <a:ea typeface="Cambria" panose="02040503050406030204" pitchFamily="18" charset="0"/>
              </a:rPr>
              <a:t>Кључни чиниоци за биодистрибуцију радиообележивача су степен липосолубилности или постојање мембранских рецептора као и јачина протеинског </a:t>
            </a:r>
            <a:r>
              <a:rPr lang="ru-RU" sz="2400" kern="0" dirty="0" smtClean="0">
                <a:ea typeface="Cambria" panose="02040503050406030204" pitchFamily="18" charset="0"/>
              </a:rPr>
              <a:t>везивања</a:t>
            </a:r>
            <a:endParaRPr lang="ru-RU" sz="2400" kern="0" dirty="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51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45499" y="333375"/>
            <a:ext cx="6172200" cy="85725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sr-Cyrl-CS" sz="2800" dirty="0"/>
              <a:t>ОБЛИК РАДИОФАРМАЦЕУТИКА</a:t>
            </a:r>
            <a:endParaRPr 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807336" y="1266825"/>
            <a:ext cx="767943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ru-RU" sz="2400" kern="0" dirty="0" smtClean="0">
                <a:ea typeface="Cambria" panose="02040503050406030204" pitchFamily="18" charset="0"/>
              </a:rPr>
              <a:t>Радиоактивни </a:t>
            </a:r>
            <a:r>
              <a:rPr lang="ru-RU" sz="2400" kern="0" dirty="0">
                <a:ea typeface="Cambria" panose="02040503050406030204" pitchFamily="18" charset="0"/>
              </a:rPr>
              <a:t>гасови: </a:t>
            </a:r>
            <a:endParaRPr lang="sr-Latn-RS" sz="2400" kern="0" dirty="0" smtClean="0"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ru-RU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133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Xe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85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Kr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en-GB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ru-RU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Прави раствори: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Na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131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Tc-DTPA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Tc-DMSA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Tc-MAG3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Tc-MDP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Tc-HMPAO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201</a:t>
            </a:r>
            <a:r>
              <a:rPr lang="en-GB" sz="2400" kern="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TlCl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en-GB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ru-RU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Колоиди и суспензије: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ru-RU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- S-</a:t>
            </a:r>
            <a:r>
              <a:rPr lang="ru-RU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колоид, </a:t>
            </a:r>
            <a:r>
              <a:rPr lang="ru-RU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- Sn-</a:t>
            </a:r>
            <a:r>
              <a:rPr lang="ru-RU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колоид, </a:t>
            </a:r>
            <a:r>
              <a:rPr lang="ru-RU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GB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MAA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-HAM, 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-Ab, 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- </a:t>
            </a:r>
            <a:r>
              <a:rPr lang="ru-RU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еритроцити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ru-RU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ru-RU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Капсуле: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ru-RU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57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Co</a:t>
            </a:r>
            <a:r>
              <a:rPr lang="sr-Latn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ru-RU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60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Co-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B12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>
                <a:latin typeface="Cambria" panose="02040503050406030204" pitchFamily="18" charset="0"/>
                <a:ea typeface="Cambria" panose="02040503050406030204" pitchFamily="18" charset="0"/>
              </a:rPr>
              <a:t>131</a:t>
            </a:r>
            <a:r>
              <a:rPr lang="en-GB" sz="2400" kern="0" dirty="0" err="1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endParaRPr lang="en-GB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ru-RU" sz="2400" kern="0" dirty="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57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37007"/>
            <a:ext cx="7772400" cy="84886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sr-Cyrl-CS" sz="2800" dirty="0"/>
              <a:t>МЕХАНИЗМИ БИОДИСТРИБУЦИЈЕ РАДИОФАРМАЦЕУТИКА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685800" y="1467148"/>
            <a:ext cx="7772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ДИЛУЦИЈА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131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О4 </a:t>
            </a: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113</a:t>
            </a:r>
            <a:r>
              <a:rPr lang="en-GB" sz="2400" kern="0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GB" sz="2400" kern="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In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или </a:t>
            </a: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51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Cr-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албумин  за приказ пула срца или одређивање запремине </a:t>
            </a: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плазме</a:t>
            </a:r>
            <a:r>
              <a:rPr lang="sr-Latn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en-GB" sz="2400" kern="0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GB" sz="2400" kern="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Tc-MAA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-HAM</a:t>
            </a:r>
            <a:r>
              <a:rPr lang="en-GB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GB" sz="2400" kern="0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en-GB" sz="2400" kern="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- 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еритроцити, </a:t>
            </a: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en-GB" sz="2400" kern="0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GB" sz="2400" kern="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аеросоли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ДИФУЗИЈА 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en-GB" sz="2400" kern="0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en-GB" sz="2400" kern="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или </a:t>
            </a: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111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In-</a:t>
            </a:r>
            <a:r>
              <a:rPr lang="en-GB" sz="2400" kern="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DTPA</a:t>
            </a:r>
            <a:r>
              <a:rPr lang="en-GB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за цистернографију или бубрежне </a:t>
            </a: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студије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АКТИВНИ ТРАНСПОРТ 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131</a:t>
            </a:r>
            <a:r>
              <a:rPr lang="sr-Latn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I-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хипуран, </a:t>
            </a: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sr-Latn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sr-Latn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Tc-DMSA</a:t>
            </a:r>
            <a:r>
              <a:rPr lang="sr-Latn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sr-Latn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Na</a:t>
            </a:r>
            <a:r>
              <a:rPr lang="sr-Latn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131</a:t>
            </a:r>
            <a:r>
              <a:rPr lang="sr-Latn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sr-Latn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sr-Latn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99m</a:t>
            </a:r>
            <a:r>
              <a:rPr lang="sr-Latn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Tc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О4- (за накупљање у штитастој жлезди, пљувачним жлездама и слузници желуца</a:t>
            </a: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sr-Cyrl-RS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5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37007"/>
            <a:ext cx="7772400" cy="84886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sr-Cyrl-CS" sz="2800" dirty="0"/>
              <a:t>МЕХАНИЗМИ БИОДИСТРИБУЦИЈЕ РАДИОФАРМАЦЕУТИКА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495299" y="1495723"/>
            <a:ext cx="82200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КОМБИНОВАЊЕ 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АКТИВНОГ ТРАНСПОРТА И УКЉУЧИВАЊА У МЕТАБОЛИЧКЕ ПРОЦЕСЕ </a:t>
            </a:r>
            <a:endParaRPr lang="sr-Latn-RS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131</a:t>
            </a:r>
            <a:r>
              <a:rPr lang="sr-Latn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I </a:t>
            </a: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у штитастој жлезди, </a:t>
            </a:r>
            <a:r>
              <a:rPr lang="sr-Cyrl-RS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57</a:t>
            </a:r>
            <a:r>
              <a:rPr lang="sr-Latn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Co-B12 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за испитивање цревне апсорпције, </a:t>
            </a:r>
            <a:r>
              <a:rPr lang="sr-Latn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75</a:t>
            </a:r>
            <a:r>
              <a:rPr lang="sr-Latn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Se-</a:t>
            </a: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метионин за функцију надбубрега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ФАГОЦИТОЗА 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sr-Latn-RS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sr-Latn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Tc-S-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колоид, </a:t>
            </a:r>
            <a:r>
              <a:rPr lang="sr-Cyrl-RS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sr-Latn-RS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sr-Latn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Tc-Sn-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колоид, </a:t>
            </a:r>
            <a:r>
              <a:rPr lang="sr-Cyrl-RS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sr-Latn-RS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sr-Latn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Tc-</a:t>
            </a: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фитат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sr-Cyrl-RS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ДИСТРИБУЦИЈА КОЈА СЕ ЗАСНИВА НА ЋЕЛИЈСКОЈ СЕКВЕСТРАЦИЈИ 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r>
              <a:rPr lang="sr-Cyrl-RS" sz="2400" kern="0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99</a:t>
            </a:r>
            <a:r>
              <a:rPr lang="sr-Latn-RS" sz="2400" kern="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m</a:t>
            </a:r>
            <a:r>
              <a:rPr lang="sr-Latn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Tc-</a:t>
            </a: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обележени денатурисани </a:t>
            </a: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еритроцити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defRPr/>
            </a:pPr>
            <a:endParaRPr lang="sr-Cyrl-RS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sr-Cyrl-RS" sz="2400" kern="0" dirty="0">
                <a:latin typeface="Cambria" panose="02040503050406030204" pitchFamily="18" charset="0"/>
                <a:ea typeface="Cambria" panose="02040503050406030204" pitchFamily="18" charset="0"/>
              </a:rPr>
              <a:t>НЕПОТПУНО РАЗЈАШЊЕНИ МЕХАНИЗМИ </a:t>
            </a:r>
            <a:r>
              <a:rPr lang="sr-Cyrl-RS" sz="2400" kern="0" dirty="0" smtClean="0">
                <a:latin typeface="Cambria" panose="02040503050406030204" pitchFamily="18" charset="0"/>
                <a:ea typeface="Cambria" panose="02040503050406030204" pitchFamily="18" charset="0"/>
              </a:rPr>
              <a:t>ДИСТРИБУЦИЈЕ</a:t>
            </a:r>
            <a:endParaRPr lang="sr-Latn-RS" sz="2400" kern="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endParaRPr lang="sr-Cyrl-RS" sz="24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2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ChangeArrowheads="1"/>
          </p:cNvSpPr>
          <p:nvPr/>
        </p:nvSpPr>
        <p:spPr bwMode="auto">
          <a:xfrm>
            <a:off x="286200" y="1961770"/>
            <a:ext cx="6223705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eaLnBrk="0" hangingPunct="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интравенски</a:t>
            </a:r>
          </a:p>
          <a:p>
            <a:pPr lvl="1" eaLnBrk="0" hangingPunct="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интраартеријски</a:t>
            </a:r>
          </a:p>
          <a:p>
            <a:pPr lvl="1" eaLnBrk="0" hangingPunct="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интрамускуларно</a:t>
            </a:r>
          </a:p>
          <a:p>
            <a:pPr lvl="1" eaLnBrk="0" hangingPunct="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субкутано</a:t>
            </a:r>
            <a:endParaRPr lang="x-none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 eaLnBrk="0" hangingPunct="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у субарахноидни </a:t>
            </a: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простор</a:t>
            </a:r>
            <a:endParaRPr lang="x-none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 eaLnBrk="0" hangingPunct="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инхалацијом</a:t>
            </a:r>
            <a:endParaRPr lang="x-none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 eaLnBrk="0" hangingPunct="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перорално</a:t>
            </a:r>
            <a:endParaRPr lang="x-none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66725" y="1341498"/>
            <a:ext cx="8077200" cy="459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x-none" sz="2800" kern="0" dirty="0">
                <a:latin typeface="Cambria" panose="02040503050406030204" pitchFamily="18" charset="0"/>
                <a:ea typeface="Cambria" panose="02040503050406030204" pitchFamily="18" charset="0"/>
              </a:rPr>
              <a:t>Начин апликације радиофармацеутика</a:t>
            </a:r>
            <a:endParaRPr lang="en-US" sz="32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080655" y="209458"/>
            <a:ext cx="7253720" cy="8572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Од</a:t>
            </a:r>
            <a:r>
              <a:rPr lang="sr-Latn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чега</a:t>
            </a:r>
            <a:r>
              <a:rPr lang="sr-Latn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зависи</a:t>
            </a:r>
            <a:r>
              <a:rPr lang="sr-Latn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биокинетика и биодистрибуција</a:t>
            </a:r>
            <a:r>
              <a:rPr lang="sr-Latn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радиофармака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379" y="2176959"/>
            <a:ext cx="2588407" cy="421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3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751286" y="1982392"/>
            <a:ext cx="6376631" cy="3136106"/>
          </a:xfrm>
        </p:spPr>
        <p:txBody>
          <a:bodyPr>
            <a:noAutofit/>
          </a:bodyPr>
          <a:lstStyle/>
          <a:p>
            <a:pPr marL="257175">
              <a:spcBef>
                <a:spcPct val="0"/>
              </a:spcBef>
              <a:defRPr/>
            </a:pPr>
            <a:endParaRPr lang="sr-Latn-CS" sz="2400" dirty="0" smtClean="0"/>
          </a:p>
          <a:p>
            <a:pPr marL="257175">
              <a:lnSpc>
                <a:spcPct val="67000"/>
              </a:lnSpc>
              <a:spcBef>
                <a:spcPct val="0"/>
              </a:spcBef>
              <a:buNone/>
              <a:defRPr/>
            </a:pPr>
            <a:endParaRPr lang="en-US" sz="2400" dirty="0"/>
          </a:p>
          <a:p>
            <a:pPr marL="417195" indent="-342900">
              <a:spcBef>
                <a:spcPct val="0"/>
              </a:spcBef>
              <a:buClrTx/>
              <a:buFont typeface="Wingdings" panose="05000000000000000000" pitchFamily="2" charset="2"/>
              <a:buChar char="ü"/>
              <a:defRPr/>
            </a:pPr>
            <a:r>
              <a:rPr lang="x-none" sz="2400" dirty="0"/>
              <a:t>Релативни</a:t>
            </a:r>
            <a:r>
              <a:rPr lang="sr-Latn-CS" sz="2400" dirty="0"/>
              <a:t> </a:t>
            </a:r>
            <a:r>
              <a:rPr lang="x-none" sz="2400" dirty="0"/>
              <a:t>проток</a:t>
            </a:r>
            <a:r>
              <a:rPr lang="sr-Latn-CS" sz="2400" dirty="0"/>
              <a:t> </a:t>
            </a:r>
            <a:r>
              <a:rPr lang="x-none" sz="2400" dirty="0"/>
              <a:t>крви</a:t>
            </a:r>
            <a:r>
              <a:rPr lang="sr-Latn-CS" sz="2400" dirty="0"/>
              <a:t> </a:t>
            </a:r>
            <a:r>
              <a:rPr lang="x-none" sz="2400" dirty="0"/>
              <a:t>кроз</a:t>
            </a:r>
            <a:r>
              <a:rPr lang="sr-Latn-CS" sz="2400" dirty="0"/>
              <a:t> </a:t>
            </a:r>
            <a:r>
              <a:rPr lang="x-none" sz="2400" dirty="0"/>
              <a:t>орган</a:t>
            </a:r>
            <a:endParaRPr lang="sr-Latn-CS" sz="2400" dirty="0"/>
          </a:p>
          <a:p>
            <a:pPr marL="417195" indent="-342900">
              <a:spcBef>
                <a:spcPct val="0"/>
              </a:spcBef>
              <a:buClrTx/>
              <a:buFont typeface="Wingdings" panose="05000000000000000000" pitchFamily="2" charset="2"/>
              <a:buChar char="ü"/>
              <a:defRPr/>
            </a:pPr>
            <a:endParaRPr lang="en-US" sz="2400" dirty="0"/>
          </a:p>
          <a:p>
            <a:pPr marL="417195" indent="-342900">
              <a:spcBef>
                <a:spcPct val="0"/>
              </a:spcBef>
              <a:buClrTx/>
              <a:buFont typeface="Wingdings" panose="05000000000000000000" pitchFamily="2" charset="2"/>
              <a:buChar char="ü"/>
              <a:defRPr/>
            </a:pPr>
            <a:r>
              <a:rPr lang="x-none" sz="2400" dirty="0"/>
              <a:t>Тип</a:t>
            </a:r>
            <a:r>
              <a:rPr lang="sr-Latn-CS" sz="2400" dirty="0"/>
              <a:t> </a:t>
            </a:r>
            <a:r>
              <a:rPr lang="x-none" sz="2400" dirty="0"/>
              <a:t>капилара</a:t>
            </a:r>
            <a:r>
              <a:rPr lang="sr-Latn-CS" sz="2400" dirty="0"/>
              <a:t> </a:t>
            </a:r>
            <a:r>
              <a:rPr lang="x-none" sz="2400" dirty="0"/>
              <a:t>у</a:t>
            </a:r>
            <a:r>
              <a:rPr lang="sr-Latn-CS" sz="2400" dirty="0"/>
              <a:t> </a:t>
            </a:r>
            <a:r>
              <a:rPr lang="x-none" sz="2400" dirty="0"/>
              <a:t>органу</a:t>
            </a:r>
            <a:endParaRPr lang="sr-Latn-CS" sz="2400" dirty="0"/>
          </a:p>
          <a:p>
            <a:pPr marL="417195" indent="-342900">
              <a:spcBef>
                <a:spcPct val="0"/>
              </a:spcBef>
              <a:buClrTx/>
              <a:buFont typeface="Wingdings" panose="05000000000000000000" pitchFamily="2" charset="2"/>
              <a:buChar char="ü"/>
              <a:defRPr/>
            </a:pPr>
            <a:endParaRPr lang="en-US" sz="2400" dirty="0"/>
          </a:p>
          <a:p>
            <a:pPr marL="417195" indent="-342900">
              <a:spcBef>
                <a:spcPct val="0"/>
              </a:spcBef>
              <a:buClrTx/>
              <a:buFont typeface="Wingdings" panose="05000000000000000000" pitchFamily="2" charset="2"/>
              <a:buChar char="ü"/>
              <a:defRPr/>
            </a:pPr>
            <a:r>
              <a:rPr lang="x-none" sz="2400" dirty="0"/>
              <a:t>Густина</a:t>
            </a:r>
            <a:r>
              <a:rPr lang="sr-Latn-CS" sz="2400" dirty="0"/>
              <a:t> </a:t>
            </a:r>
            <a:r>
              <a:rPr lang="x-none" sz="2400" dirty="0"/>
              <a:t>капилара</a:t>
            </a:r>
            <a:r>
              <a:rPr lang="sr-Latn-CS" sz="2400" dirty="0"/>
              <a:t> </a:t>
            </a:r>
            <a:r>
              <a:rPr lang="x-none" sz="2400" dirty="0"/>
              <a:t>или</a:t>
            </a:r>
            <a:r>
              <a:rPr lang="sr-Latn-CS" sz="2400" dirty="0"/>
              <a:t> </a:t>
            </a:r>
            <a:r>
              <a:rPr lang="x-none" sz="2400" dirty="0"/>
              <a:t>број</a:t>
            </a:r>
            <a:r>
              <a:rPr lang="sr-Latn-CS" sz="2400" dirty="0"/>
              <a:t> </a:t>
            </a:r>
            <a:r>
              <a:rPr lang="x-none" sz="2400" dirty="0"/>
              <a:t>капилара</a:t>
            </a:r>
            <a:r>
              <a:rPr lang="sr-Latn-CS" sz="2400" dirty="0"/>
              <a:t> </a:t>
            </a:r>
            <a:r>
              <a:rPr lang="x-none" sz="2400" dirty="0"/>
              <a:t>по</a:t>
            </a:r>
            <a:r>
              <a:rPr lang="sr-Latn-CS" sz="2400" dirty="0"/>
              <a:t> </a:t>
            </a:r>
            <a:r>
              <a:rPr lang="x-none" sz="2400" dirty="0"/>
              <a:t>јединици</a:t>
            </a:r>
            <a:r>
              <a:rPr lang="sr-Latn-CS" sz="2400" dirty="0"/>
              <a:t> </a:t>
            </a:r>
            <a:r>
              <a:rPr lang="x-none" sz="2400" dirty="0"/>
              <a:t>запремине</a:t>
            </a:r>
            <a:r>
              <a:rPr lang="sr-Latn-CS" sz="2400" dirty="0"/>
              <a:t> </a:t>
            </a:r>
            <a:r>
              <a:rPr lang="x-none" sz="2400" dirty="0"/>
              <a:t>ткива</a:t>
            </a:r>
            <a:endParaRPr lang="sr-Latn-CS" sz="2400" dirty="0"/>
          </a:p>
          <a:p>
            <a:pPr marL="417195" indent="-342900">
              <a:spcBef>
                <a:spcPct val="0"/>
              </a:spcBef>
              <a:buClrTx/>
              <a:buFont typeface="Wingdings" panose="05000000000000000000" pitchFamily="2" charset="2"/>
              <a:buChar char="ü"/>
              <a:defRPr/>
            </a:pPr>
            <a:endParaRPr lang="en-US" sz="2400" dirty="0"/>
          </a:p>
          <a:p>
            <a:pPr marL="417195" indent="-342900">
              <a:spcBef>
                <a:spcPct val="0"/>
              </a:spcBef>
              <a:buClrTx/>
              <a:buFont typeface="Wingdings" panose="05000000000000000000" pitchFamily="2" charset="2"/>
              <a:buChar char="ü"/>
              <a:defRPr/>
            </a:pPr>
            <a:r>
              <a:rPr lang="x-none" sz="2400" dirty="0"/>
              <a:t>Постојање</a:t>
            </a:r>
            <a:r>
              <a:rPr lang="sr-Latn-CS" sz="2400" dirty="0"/>
              <a:t> </a:t>
            </a:r>
            <a:r>
              <a:rPr lang="x-none" sz="2400" dirty="0"/>
              <a:t>специфичних</a:t>
            </a:r>
            <a:r>
              <a:rPr lang="sr-Latn-CS" sz="2400" dirty="0"/>
              <a:t> </a:t>
            </a:r>
            <a:r>
              <a:rPr lang="x-none" sz="2400" dirty="0"/>
              <a:t>рецептора</a:t>
            </a:r>
            <a:r>
              <a:rPr lang="sr-Latn-CS" sz="2400" dirty="0"/>
              <a:t> </a:t>
            </a:r>
            <a:r>
              <a:rPr lang="x-none" sz="2400" dirty="0"/>
              <a:t>за</a:t>
            </a:r>
            <a:r>
              <a:rPr lang="sr-Latn-CS" sz="2400" dirty="0"/>
              <a:t> </a:t>
            </a:r>
            <a:r>
              <a:rPr lang="x-none" sz="2400" dirty="0"/>
              <a:t>радиофармак</a:t>
            </a:r>
            <a:endParaRPr lang="en-US" sz="24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17961" y="1571526"/>
            <a:ext cx="8077200" cy="459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r>
              <a:rPr lang="sr-Cyrl-RS" sz="2800" dirty="0" smtClean="0"/>
              <a:t> </a:t>
            </a:r>
            <a:r>
              <a:rPr lang="x-none" sz="2800" dirty="0" smtClean="0"/>
              <a:t>Карактеристике</a:t>
            </a:r>
            <a:r>
              <a:rPr lang="sr-Latn-CS" sz="2800" dirty="0" smtClean="0"/>
              <a:t> </a:t>
            </a:r>
            <a:r>
              <a:rPr lang="x-none" sz="2800" dirty="0"/>
              <a:t>органа</a:t>
            </a:r>
            <a:endParaRPr lang="sr-Latn-CS" sz="2800" dirty="0"/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2"/>
              </a:buBlip>
              <a:defRPr/>
            </a:pPr>
            <a:endParaRPr lang="en-US" sz="2800" kern="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1080655" y="209458"/>
            <a:ext cx="7253720" cy="8572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Од</a:t>
            </a:r>
            <a:r>
              <a:rPr lang="sr-Latn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чега</a:t>
            </a:r>
            <a:r>
              <a:rPr lang="sr-Latn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зависи</a:t>
            </a:r>
            <a:r>
              <a:rPr lang="sr-Latn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биокинетика и биодистрибуција</a:t>
            </a:r>
            <a:r>
              <a:rPr lang="sr-Latn-CS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радиофармака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849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2291799"/>
            <a:ext cx="747712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0075" indent="-342900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Оксидационо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стање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радионуклида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pH</a:t>
            </a:r>
          </a:p>
          <a:p>
            <a:pPr marL="600075" indent="-342900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0075" indent="-342900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Растворљивост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0075" indent="-342900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0075" indent="-342900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Способност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инкорпорације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у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органска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једињења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0075" indent="-342900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600075" indent="-342900" algn="just" eaLnBrk="0" hangingPunct="0"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Способност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да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буде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хелиран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или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да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формира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протеинске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комплексе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у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циркулацији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или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у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појединим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ткивима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1080655" y="209458"/>
            <a:ext cx="725372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x-none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Од</a:t>
            </a:r>
            <a:r>
              <a:rPr lang="sr-Latn-CS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чега</a:t>
            </a:r>
            <a:r>
              <a:rPr lang="sr-Latn-CS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зависи</a:t>
            </a:r>
            <a:r>
              <a:rPr lang="sr-Latn-CS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биокинетика и биодистрибуција</a:t>
            </a:r>
            <a:r>
              <a:rPr lang="sr-Latn-CS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8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радиофармака</a:t>
            </a:r>
            <a:endParaRPr lang="en-US" sz="28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62000" y="1252166"/>
            <a:ext cx="8517838" cy="42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3"/>
              </a:buBlip>
              <a:defRPr/>
            </a:pPr>
            <a:r>
              <a:rPr lang="x-none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Особине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радионуклида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детерминишу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ткивну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локализацију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екскрецију</a:t>
            </a:r>
            <a:endParaRPr lang="sr-Latn-C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57175" indent="-257175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Pct val="90000"/>
              <a:buBlip>
                <a:blip r:embed="rId3"/>
              </a:buBlip>
              <a:defRPr/>
            </a:pPr>
            <a:endParaRPr lang="sr-Cyrl-RS" sz="2400" kern="0" dirty="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5299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1757"/>
            <a:ext cx="7772400" cy="99174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Нежељене реакције и интеракције радиофармацеутика</a:t>
            </a: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9433"/>
            <a:ext cx="7772400" cy="4050792"/>
          </a:xfrm>
        </p:spPr>
        <p:txBody>
          <a:bodyPr>
            <a:normAutofit/>
          </a:bodyPr>
          <a:lstStyle/>
          <a:p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Први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извештаји о нежељеним реакцијама на 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радиофармацеутике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датирају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давне 1972. године, извештавајући о укупној инциденцији од 1 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9979 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за</a:t>
            </a:r>
            <a:r>
              <a:rPr lang="sr-Cyrl-R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период од 4 године од 1967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1970</a:t>
            </a:r>
            <a:endParaRPr lang="sr-Cyrl-RS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Новија истраживања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пријав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љују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преваленцију</a:t>
            </a:r>
            <a:b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нежељених 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реакција на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радиофармацеутик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е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од 2,1 на 100 000 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(без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хоспитализације или смртних случајева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пријављених у периоду од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2007 до 2011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Нежељене реакције на 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Тс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радиофармацеутика 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су 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ретке  са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стоп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ом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400" dirty="0">
                <a:latin typeface="Cambria" panose="02040503050406030204" pitchFamily="18" charset="0"/>
                <a:ea typeface="Cambria" panose="02040503050406030204" pitchFamily="18" charset="0"/>
              </a:rPr>
              <a:t>од 1 до 6 реакција на 100 </a:t>
            </a:r>
            <a:r>
              <a:rPr lang="sr-Latn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000</a:t>
            </a:r>
            <a:r>
              <a:rPr lang="sr-Cyrl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GB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5709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1757"/>
            <a:ext cx="7772400" cy="99174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Нежељене реакције и интеракције радиофармацеутика</a:t>
            </a: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9433"/>
            <a:ext cx="7867650" cy="40507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Тс-дифосфонати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е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ритема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, мучнина, повраћање и слабост су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нек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е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типичне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дифосфонатне реакције и могу почети 2-3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сата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након убризгавања.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Респираторни или циркулаторни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колапси 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и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губитак свести</a:t>
            </a:r>
            <a:r>
              <a:rPr lang="sr-Latn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sr-Cyrl-RS" sz="22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</a:pP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Тс-колоиди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гвожђе-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хлорид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за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остатак у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суспензиј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изазива анафилактичку реакцију.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Срчанe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или церебралне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манифестације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од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МАА честица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је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такође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могућа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последица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Типичне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колоидне реакције укључују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бледи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л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o,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мучнину, црвенило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и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промене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пулса.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Имунолошке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реакције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колоида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највероватније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су последица стабилизатора који се користе у њиховој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припреми.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Желатин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, хумани серумски албумин или декстран који се користе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могу </a:t>
            </a:r>
            <a:r>
              <a:rPr lang="sr-Latn-CS" sz="2200" dirty="0">
                <a:latin typeface="Cambria" panose="02040503050406030204" pitchFamily="18" charset="0"/>
                <a:ea typeface="Cambria" panose="02040503050406030204" pitchFamily="18" charset="0"/>
              </a:rPr>
              <a:t>бити </a:t>
            </a:r>
            <a:r>
              <a:rPr lang="sr-Latn-C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антигени</a:t>
            </a:r>
            <a:r>
              <a:rPr lang="sr-Cyrl-RS" sz="2200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GB" sz="2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030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495" y="769938"/>
            <a:ext cx="8380580" cy="482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2960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1757"/>
            <a:ext cx="7772400" cy="99174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Cambria" panose="02040503050406030204" pitchFamily="18" charset="0"/>
                <a:ea typeface="Cambria" panose="02040503050406030204" pitchFamily="18" charset="0"/>
              </a:rPr>
              <a:t>Нежељене реакције и интеракције радиофармацеутика</a:t>
            </a: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07033"/>
            <a:ext cx="7772400" cy="40507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131</a:t>
            </a:r>
            <a:r>
              <a:rPr lang="en-GB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GB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MIBG</a:t>
            </a:r>
            <a:endParaRPr lang="sr-Latn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осип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и свраб на лицу и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грудима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еритематске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макулопапуларне 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оспе –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еритем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мултиформни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endParaRPr lang="sr-Cyrl-R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Latn-CS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125</a:t>
            </a:r>
            <a:r>
              <a:rPr lang="sr-Cyrl-RS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/</a:t>
            </a:r>
            <a:r>
              <a:rPr lang="sr-Latn-CS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131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I-HIPURAN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потенцијално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фаталне анафилактичке реакције на</a:t>
            </a:r>
            <a:b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ортоиодохиппурат, јод-125 или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131,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мучнина, бол у трбуху, свраб,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диспнеја,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тахикардија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и замућена свест. </a:t>
            </a:r>
            <a:endParaRPr lang="sr-Cyrl-R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Latn-CS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201</a:t>
            </a:r>
            <a:r>
              <a:rPr lang="sr-Latn-RS" dirty="0" smtClean="0">
                <a:latin typeface="Cambria" panose="02040503050406030204" pitchFamily="18" charset="0"/>
                <a:ea typeface="Cambria" panose="02040503050406030204" pitchFamily="18" charset="0"/>
              </a:rPr>
              <a:t>Tl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пријава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еритема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и вазовагалних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реакција</a:t>
            </a:r>
            <a:endParaRPr lang="sr-Cyrl-R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baseline="30000" dirty="0" smtClean="0">
                <a:latin typeface="Cambria" panose="02040503050406030204" pitchFamily="18" charset="0"/>
                <a:ea typeface="Cambria" panose="02040503050406030204" pitchFamily="18" charset="0"/>
              </a:rPr>
              <a:t>67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Ga-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ЦИТРАТ</a:t>
            </a:r>
            <a:b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анафилактичке реакције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, које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су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обично</a:t>
            </a:r>
            <a:b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благ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е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са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кожним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еритемом, пруритисом,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уртикаријом</a:t>
            </a:r>
            <a:endParaRPr lang="sr-Cyrl-RS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spcBef>
                <a:spcPts val="0"/>
              </a:spcBef>
            </a:pPr>
            <a:r>
              <a:rPr lang="en-GB" baseline="30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111</a:t>
            </a:r>
            <a:r>
              <a:rPr lang="en-GB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In-pentetreotide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en-GB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Octreoscan</a:t>
            </a:r>
            <a:endParaRPr lang="sr-Latn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мучнина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, еритем, црвенило, хипотензија, брадикардија,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вртоглавица, главобоља, 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>артралгија и </a:t>
            </a:r>
            <a:r>
              <a:rPr lang="sr-Latn-CS" dirty="0" smtClean="0">
                <a:latin typeface="Cambria" panose="02040503050406030204" pitchFamily="18" charset="0"/>
                <a:ea typeface="Cambria" panose="02040503050406030204" pitchFamily="18" charset="0"/>
              </a:rPr>
              <a:t>астенија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sr-Latn-CS" dirty="0">
                <a:latin typeface="Cambria" panose="02040503050406030204" pitchFamily="18" charset="0"/>
                <a:ea typeface="Cambria" panose="02040503050406030204" pitchFamily="18" charset="0"/>
              </a:rPr>
            </a:br>
            <a:endParaRPr lang="en-GB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86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49630"/>
          <a:stretch/>
        </p:blipFill>
        <p:spPr>
          <a:xfrm>
            <a:off x="4297" y="1"/>
            <a:ext cx="9126935" cy="6172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1597" y="6307666"/>
            <a:ext cx="88984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European Association of Nuclear Medicine. Good practice for introducing radiopharmaceuticals for clinical use. </a:t>
            </a:r>
            <a:endParaRPr lang="sr-Latn-RS" sz="1100" dirty="0" smtClean="0"/>
          </a:p>
          <a:p>
            <a:r>
              <a:rPr lang="en-US" sz="1100" dirty="0" smtClean="0"/>
              <a:t>International </a:t>
            </a:r>
            <a:r>
              <a:rPr lang="en-US" sz="1100" dirty="0"/>
              <a:t>Atomic Energy Agency; 2016.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2519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6543"/>
          <a:stretch/>
        </p:blipFill>
        <p:spPr>
          <a:xfrm>
            <a:off x="45841" y="8467"/>
            <a:ext cx="9098159" cy="620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37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54938"/>
          <a:stretch/>
        </p:blipFill>
        <p:spPr>
          <a:xfrm>
            <a:off x="-5643" y="0"/>
            <a:ext cx="91937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8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46914"/>
          <a:stretch/>
        </p:blipFill>
        <p:spPr>
          <a:xfrm>
            <a:off x="0" y="0"/>
            <a:ext cx="9143999" cy="683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523875" y="665266"/>
            <a:ext cx="8096249" cy="559265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900"/>
              </a:spcAft>
              <a:defRPr/>
            </a:pP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Неки радионуклиди могу бити употребљени у елементарном облику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z="24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133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Xe)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, или чешће као хемијско једињење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(Na</a:t>
            </a:r>
            <a:r>
              <a:rPr lang="sr-Cyrl-CS" sz="24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131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I, </a:t>
            </a:r>
            <a:r>
              <a:rPr lang="sr-Cyrl-CS" sz="24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201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Т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lCl</a:t>
            </a:r>
            <a:r>
              <a:rPr lang="en-U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sr-Cyrl-RS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spcBef>
                <a:spcPts val="0"/>
              </a:spcBef>
              <a:spcAft>
                <a:spcPts val="900"/>
              </a:spcAft>
              <a:buNone/>
              <a:defRPr/>
            </a:pPr>
            <a:endParaRPr lang="x-none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  <a:defRPr/>
            </a:pP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Већина радионуклида се везује за молекуле носаче који им омогућавају да се вежу за ћелије </a:t>
            </a:r>
            <a:r>
              <a:rPr lang="x-none" sz="2400" dirty="0">
                <a:latin typeface="Cambria" panose="02040503050406030204" pitchFamily="18" charset="0"/>
                <a:ea typeface="Cambria" panose="02040503050406030204" pitchFamily="18" charset="0"/>
              </a:rPr>
              <a:t>циљног ткива 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или да или обележе процесе које желимо да </a:t>
            </a:r>
            <a:r>
              <a:rPr lang="sr-Cyrl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визуализујемо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  <a:buNone/>
              <a:defRPr/>
            </a:pPr>
            <a:endParaRPr lang="sr-Cyrl-C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  <a:defRPr/>
            </a:pP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Молекули носачи имају афинитет за одређене типове ћелија или рецепторе</a:t>
            </a:r>
            <a:r>
              <a:rPr lang="en-GB" sz="2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sr-Cyrl-RS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  <a:buNone/>
              <a:defRPr/>
            </a:pPr>
            <a:endParaRPr lang="sr-Cyrl-C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900"/>
              </a:spcAft>
              <a:defRPr/>
            </a:pP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На тај начин се радионуклидом обележени молекули везују за ћелије и чине их видљивим за </a:t>
            </a:r>
            <a:r>
              <a:rPr lang="sr-Cyrl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визуализационе </a:t>
            </a:r>
            <a:r>
              <a:rPr lang="sr-Latn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sr-Latn-RS" sz="2400" i="1" dirty="0" smtClean="0">
                <a:latin typeface="Cambria" panose="02040503050406030204" pitchFamily="18" charset="0"/>
                <a:ea typeface="Cambria" panose="02040503050406030204" pitchFamily="18" charset="0"/>
              </a:rPr>
              <a:t>imaging</a:t>
            </a:r>
            <a:r>
              <a:rPr lang="sr-Latn-R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  <a:r>
              <a:rPr lang="sr-Cyrl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уређаје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84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95325" y="741467"/>
            <a:ext cx="7743825" cy="140054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900"/>
              </a:spcAft>
              <a:defRPr/>
            </a:pP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Тренд у нуклеарној медицини је да се развију рецептор-специфични носачи који ће се циљано везивати за ћелију у одређеној фази болести (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targeting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25" y="2703501"/>
            <a:ext cx="6906878" cy="366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090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848868"/>
          </a:xfrm>
        </p:spPr>
        <p:txBody>
          <a:bodyPr>
            <a:noAutofit/>
          </a:bodyPr>
          <a:lstStyle/>
          <a:p>
            <a:pPr algn="ctr"/>
            <a:r>
              <a:rPr lang="sr-Cyrl-RS" sz="2800" dirty="0">
                <a:ea typeface="Cambria" panose="02040503050406030204" pitchFamily="18" charset="0"/>
              </a:rPr>
              <a:t>Дефиниција радиофармацеутских</a:t>
            </a:r>
            <a:br>
              <a:rPr lang="sr-Cyrl-RS" sz="2800" dirty="0">
                <a:ea typeface="Cambria" panose="02040503050406030204" pitchFamily="18" charset="0"/>
              </a:rPr>
            </a:br>
            <a:r>
              <a:rPr lang="sr-Cyrl-RS" sz="2800" dirty="0" smtClean="0">
                <a:ea typeface="Cambria" panose="02040503050406030204" pitchFamily="18" charset="0"/>
              </a:rPr>
              <a:t>препарата</a:t>
            </a:r>
            <a:r>
              <a:rPr lang="sr-Cyrl-RS" sz="2800" dirty="0">
                <a:ea typeface="Cambria" panose="02040503050406030204" pitchFamily="18" charset="0"/>
              </a:rPr>
              <a:t>
</a:t>
            </a: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63673"/>
            <a:ext cx="7772400" cy="4705350"/>
          </a:xfrm>
        </p:spPr>
        <p:txBody>
          <a:bodyPr>
            <a:noAutofit/>
          </a:bodyPr>
          <a:lstStyle/>
          <a:p>
            <a:r>
              <a:rPr lang="ru-RU" sz="2800" dirty="0">
                <a:ea typeface="Cambria" panose="02040503050406030204" pitchFamily="18" charset="0"/>
              </a:rPr>
              <a:t>радиофармацеутици: било који медицински производ који, када је спреман за коришћење, садржи један или више радионуклида који се примењују у медицинске сврхе</a:t>
            </a:r>
            <a:r>
              <a:rPr lang="ru-RU" sz="2800" dirty="0" smtClean="0">
                <a:ea typeface="Cambria" panose="02040503050406030204" pitchFamily="18" charset="0"/>
              </a:rPr>
              <a:t>,</a:t>
            </a:r>
            <a:r>
              <a:rPr lang="ru-RU" sz="2800" dirty="0">
                <a:ea typeface="Cambria" panose="02040503050406030204" pitchFamily="18" charset="0"/>
              </a:rPr>
              <a:t>
китови за радиофармацеутске препарате</a:t>
            </a:r>
            <a:r>
              <a:rPr lang="ru-RU" sz="2800" dirty="0" smtClean="0">
                <a:ea typeface="Cambria" panose="02040503050406030204" pitchFamily="18" charset="0"/>
              </a:rPr>
              <a:t>,</a:t>
            </a:r>
            <a:r>
              <a:rPr lang="ru-RU" sz="2800" dirty="0">
                <a:ea typeface="Cambria" panose="02040503050406030204" pitchFamily="18" charset="0"/>
              </a:rPr>
              <a:t>
радиофармацеутски прекурзори: било који други радионуклид произведен за радиообележавање других супстанци пре примене, 
радионуклидни генератори</a:t>
            </a:r>
            <a:r>
              <a:rPr lang="ru-RU" sz="2800" dirty="0" smtClean="0">
                <a:ea typeface="Cambria" panose="02040503050406030204" pitchFamily="18" charset="0"/>
              </a:rPr>
              <a:t>.</a:t>
            </a:r>
            <a:endParaRPr lang="ru-RU" sz="2800" dirty="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36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38150" y="1099210"/>
            <a:ext cx="8201025" cy="4825340"/>
          </a:xfrm>
        </p:spPr>
        <p:txBody>
          <a:bodyPr>
            <a:noAutofit/>
          </a:bodyPr>
          <a:lstStyle/>
          <a:p>
            <a:pPr marL="1191" indent="-2381">
              <a:buNone/>
              <a:defRPr/>
            </a:pPr>
            <a:r>
              <a:rPr lang="sr-Cyrl-CS" sz="2400" dirty="0"/>
              <a:t>После добијања радионуклида следи низ физичко-хемијских операција за добијање чистог радионуклида, који се затим преводи у одговарајући </a:t>
            </a:r>
            <a:r>
              <a:rPr lang="sr-Cyrl-CS" sz="2400" dirty="0" smtClean="0"/>
              <a:t>хемијски </a:t>
            </a:r>
            <a:r>
              <a:rPr lang="sr-Cyrl-CS" sz="2400" dirty="0"/>
              <a:t>облик. </a:t>
            </a:r>
            <a:endParaRPr lang="sr-Cyrl-CS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191" indent="-2381">
              <a:buNone/>
              <a:defRPr/>
            </a:pPr>
            <a:r>
              <a:rPr lang="sr-Cyrl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На 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расподелу радиофармацеутика у организму, степен везивања у појединим органима и брзину елиминације утичу хемијски облик једињења и степен оксидације (валентно ст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ње) радиоизотопа. </a:t>
            </a:r>
            <a:endParaRPr lang="sr-Latn-RS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1191" indent="-2381">
              <a:buNone/>
              <a:defRPr/>
            </a:pPr>
            <a:r>
              <a:rPr lang="sr-Cyrl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Због 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тога је за примену у медицини значајна њихова:</a:t>
            </a:r>
          </a:p>
          <a:p>
            <a:pPr eaLnBrk="1" hangingPunct="1">
              <a:defRPr/>
            </a:pP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Радиохемијска чистоћа </a:t>
            </a:r>
            <a:endParaRPr lang="sr-Cyrl-CS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defRPr/>
            </a:pPr>
            <a:r>
              <a:rPr lang="sr-Cyrl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Радионуклидна чистоћа</a:t>
            </a:r>
            <a:endParaRPr lang="en-US" sz="2400" baseline="30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eaLnBrk="1" hangingPunct="1">
              <a:defRPr/>
            </a:pPr>
            <a:r>
              <a:rPr lang="sr-Cyrl-CS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Хемијска </a:t>
            </a:r>
            <a:r>
              <a:rPr lang="sr-Cyrl-CS" sz="2400" dirty="0">
                <a:latin typeface="Cambria" panose="02040503050406030204" pitchFamily="18" charset="0"/>
                <a:ea typeface="Cambria" panose="02040503050406030204" pitchFamily="18" charset="0"/>
              </a:rPr>
              <a:t>чистоћа </a:t>
            </a:r>
            <a:endParaRPr lang="sr-Cyrl-CS" sz="24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defRPr/>
            </a:pPr>
            <a:r>
              <a:rPr lang="sr-Cyrl-RS" sz="2400" dirty="0" smtClean="0">
                <a:ea typeface="Cambria" panose="02040503050406030204" pitchFamily="18" charset="0"/>
              </a:rPr>
              <a:t>Стерилност</a:t>
            </a:r>
            <a:r>
              <a:rPr lang="sr-Cyrl-RS" sz="2400" dirty="0">
                <a:ea typeface="Cambria" panose="02040503050406030204" pitchFamily="18" charset="0"/>
              </a:rPr>
              <a:t>
</a:t>
            </a:r>
            <a:r>
              <a:rPr lang="sr-Cyrl-RS" sz="2400" dirty="0" smtClean="0">
                <a:ea typeface="Cambria" panose="02040503050406030204" pitchFamily="18" charset="0"/>
              </a:rPr>
              <a:t>Пирогеност</a:t>
            </a:r>
            <a:endParaRPr lang="sr-Cyrl-RS" sz="2400" dirty="0">
              <a:ea typeface="Cambria" panose="02040503050406030204" pitchFamily="18" charset="0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3657"/>
            <a:ext cx="7772400" cy="79171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sr-Cyrl-CS" sz="2800" dirty="0"/>
              <a:t>ОСНОВИ РАДИОФАРМАЦЕУТСКЕ ХЕМИЈЕ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5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76249" y="337210"/>
            <a:ext cx="8405283" cy="339804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sr-Cyrl-CS" sz="2800" b="1" dirty="0">
                <a:ea typeface="Cambria" panose="02040503050406030204" pitchFamily="18" charset="0"/>
              </a:rPr>
              <a:t>Радионуклидна чистоћа</a:t>
            </a:r>
            <a:endParaRPr lang="en-GB" sz="28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ClrTx/>
              <a:buFont typeface="Wingdings" panose="05000000000000000000" pitchFamily="2" charset="2"/>
              <a:buChar char="ü"/>
              <a:defRPr/>
            </a:pPr>
            <a:r>
              <a:rPr lang="ru-RU" sz="2800" dirty="0" smtClean="0">
                <a:ea typeface="Cambria" panose="02040503050406030204" pitchFamily="18" charset="0"/>
              </a:rPr>
              <a:t>дефинисана као однос радиоактивности датог радионуклида према укупној радиоактивности извора, изражен у процентима. (&gt;95%)
Испитивање радионуклидне чистоће је специфично, </a:t>
            </a:r>
            <a:r>
              <a:rPr lang="ru-RU" sz="2800" u="sng" dirty="0" smtClean="0">
                <a:ea typeface="Cambria" panose="02040503050406030204" pitchFamily="18" charset="0"/>
              </a:rPr>
              <a:t>обавезно</a:t>
            </a:r>
            <a:r>
              <a:rPr lang="ru-RU" sz="2800" dirty="0" smtClean="0">
                <a:ea typeface="Cambria" panose="02040503050406030204" pitchFamily="18" charset="0"/>
              </a:rPr>
              <a:t> за све радиофармацеутике
За утврђивање радионуклидне чистоће потребно је да се зна идентитет и радиоактивност сваког присутног радионуклида. </a:t>
            </a:r>
            <a:r>
              <a:rPr lang="ru-RU" sz="2800" dirty="0">
                <a:ea typeface="Cambria" panose="02040503050406030204" pitchFamily="18" charset="0"/>
              </a:rPr>
              <a:t>Идентификација радиофармацеутика се обавезно врши преко радионуклида и то </a:t>
            </a:r>
            <a:r>
              <a:rPr lang="ru-RU" sz="2800" dirty="0" smtClean="0">
                <a:ea typeface="Cambria" panose="02040503050406030204" pitchFamily="18" charset="0"/>
              </a:rPr>
              <a:t>или на </a:t>
            </a:r>
            <a:r>
              <a:rPr lang="ru-RU" sz="2800" dirty="0">
                <a:ea typeface="Cambria" panose="02040503050406030204" pitchFamily="18" charset="0"/>
              </a:rPr>
              <a:t>основу времена полураспада, или по врсти и енергији зрачења које </a:t>
            </a:r>
            <a:r>
              <a:rPr lang="ru-RU" sz="2800" dirty="0" smtClean="0">
                <a:ea typeface="Cambria" panose="02040503050406030204" pitchFamily="18" charset="0"/>
              </a:rPr>
              <a:t>радионуклид емитује </a:t>
            </a:r>
            <a:r>
              <a:rPr lang="ru-RU" sz="2800" dirty="0">
                <a:ea typeface="Cambria" panose="02040503050406030204" pitchFamily="18" charset="0"/>
              </a:rPr>
              <a:t>или на оба начина</a:t>
            </a:r>
          </a:p>
          <a:p>
            <a:pPr marL="0" indent="0">
              <a:buClrTx/>
              <a:buNone/>
              <a:defRPr/>
            </a:pPr>
            <a:r>
              <a:rPr lang="ru-RU" sz="2800" dirty="0">
                <a:ea typeface="Cambria" panose="02040503050406030204" pitchFamily="18" charset="0"/>
              </a:rPr>
              <a:t>
</a:t>
            </a:r>
            <a:endParaRPr lang="en-US" sz="28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296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19" y="484632"/>
            <a:ext cx="7170157" cy="40513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9"/>
          <a:stretch/>
        </p:blipFill>
        <p:spPr>
          <a:xfrm>
            <a:off x="1484060" y="4535932"/>
            <a:ext cx="5822674" cy="226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5462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7" row="3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A19D865-1941-4705-8DDD-60F784AC188F}">
  <we:reference id="wa104379177" version="1.0.0.1" store="en-001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4661</TotalTime>
  <Words>1647</Words>
  <Application>Microsoft Office PowerPoint</Application>
  <PresentationFormat>On-screen Show (4:3)</PresentationFormat>
  <Paragraphs>212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Cambria</vt:lpstr>
      <vt:lpstr>Monotype Sorts</vt:lpstr>
      <vt:lpstr>Rockwell</vt:lpstr>
      <vt:lpstr>Rockwell Condensed</vt:lpstr>
      <vt:lpstr>Wingdings</vt:lpstr>
      <vt:lpstr>Wood Type</vt:lpstr>
      <vt:lpstr>РАДИОФАРМАЦИЈА  Контрола квалитета радиофармацеутика НАСТАВНА ЈЕДИНИЦА 11 </vt:lpstr>
      <vt:lpstr>PowerPoint Presentation</vt:lpstr>
      <vt:lpstr>PowerPoint Presentation</vt:lpstr>
      <vt:lpstr>PowerPoint Presentation</vt:lpstr>
      <vt:lpstr>PowerPoint Presentation</vt:lpstr>
      <vt:lpstr>Дефиниција радиофармацеутских препарата
</vt:lpstr>
      <vt:lpstr>ОСНОВИ РАДИОФАРМАЦЕУТСКЕ ХЕМИЈЕ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Шта утиче на биокинетику и биодистрибуцију радиофармацеутика?</vt:lpstr>
      <vt:lpstr>PowerPoint Presentation</vt:lpstr>
      <vt:lpstr>ЧИНИОЦИ КОЈИ ОДРЕЂУЈУ БИОДИСТРИБУЦИЈУ РАДИОФАРМАЦЕУТИКА</vt:lpstr>
      <vt:lpstr>PowerPoint Presentation</vt:lpstr>
      <vt:lpstr>ОБЛИК РАДИОФАРМАЦЕУТИКА</vt:lpstr>
      <vt:lpstr>МЕХАНИЗМИ БИОДИСТРИБУЦИЈЕ РАДИОФАРМАЦЕУТИКА</vt:lpstr>
      <vt:lpstr>МЕХАНИЗМИ БИОДИСТРИБУЦИЈЕ РАДИОФАРМАЦЕУТИКА</vt:lpstr>
      <vt:lpstr>Од чега зависи биокинетика и биодистрибуција радиофармака</vt:lpstr>
      <vt:lpstr>Од чега зависи биокинетика и биодистрибуција радиофармака</vt:lpstr>
      <vt:lpstr>PowerPoint Presentation</vt:lpstr>
      <vt:lpstr>Нежељене реакције и интеракције радиофармацеутика</vt:lpstr>
      <vt:lpstr>Нежељене реакције и интеракције радиофармацеутика</vt:lpstr>
      <vt:lpstr>Нежељене реакције и интеракције радиофармацеутика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РАДИОФАРМАЦИЈА  РАДИОНУКЛИДИ И РАДИОФАРМАЦЕУТИЦИ</dc:title>
  <dc:creator>Vladimir Vukomanovic</dc:creator>
  <cp:lastModifiedBy>Vladimir Vukomanovic</cp:lastModifiedBy>
  <cp:revision>91</cp:revision>
  <dcterms:created xsi:type="dcterms:W3CDTF">2020-02-04T07:14:04Z</dcterms:created>
  <dcterms:modified xsi:type="dcterms:W3CDTF">2021-01-28T11:14:32Z</dcterms:modified>
</cp:coreProperties>
</file>